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7" r:id="rId6"/>
    <p:sldId id="268" r:id="rId7"/>
    <p:sldId id="269" r:id="rId8"/>
    <p:sldId id="265" r:id="rId9"/>
    <p:sldId id="260" r:id="rId10"/>
    <p:sldId id="261" r:id="rId11"/>
    <p:sldId id="262" r:id="rId12"/>
    <p:sldId id="263" r:id="rId13"/>
    <p:sldId id="264" r:id="rId14"/>
    <p:sldId id="266" r:id="rId15"/>
    <p:sldId id="271" r:id="rId1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Dokumentai\Gimnazija\&#302;sivertinimas\2017\isivertinimas%20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kumentai\Gimnazija\&#302;sivertinimas\2017\isivertinimas%20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okumentai\Gimnazija\&#302;sivertinimas\2017\isivertinimas%20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okumentai\Gimnazija\&#302;sivertinimas\2017\isivertinimas%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lt-LT"/>
  <c:chart>
    <c:title>
      <c:tx>
        <c:rich>
          <a:bodyPr/>
          <a:lstStyle/>
          <a:p>
            <a:pPr>
              <a:defRPr/>
            </a:pPr>
            <a:r>
              <a:rPr lang="en-US"/>
              <a:t>1 sritis</a:t>
            </a:r>
            <a:r>
              <a:rPr lang="lt-LT"/>
              <a:t>. Rezultatai</a:t>
            </a:r>
            <a:endParaRPr lang="en-US"/>
          </a:p>
        </c:rich>
      </c:tx>
      <c:layout/>
    </c:title>
    <c:plotArea>
      <c:layout/>
      <c:barChart>
        <c:barDir val="bar"/>
        <c:grouping val="clustered"/>
        <c:ser>
          <c:idx val="0"/>
          <c:order val="0"/>
          <c:tx>
            <c:strRef>
              <c:f>'2017a'!$A$3</c:f>
              <c:strCache>
                <c:ptCount val="1"/>
                <c:pt idx="0">
                  <c:v>4 lygis</c:v>
                </c:pt>
              </c:strCache>
            </c:strRef>
          </c:tx>
          <c:cat>
            <c:strRef>
              <c:f>'2017a'!$B$2:$D$2</c:f>
              <c:strCache>
                <c:ptCount val="3"/>
                <c:pt idx="0">
                  <c:v>1.1.1. Asmenybės tapsmas</c:v>
                </c:pt>
                <c:pt idx="1">
                  <c:v>1.2.1.Mokinio pasiekimai ir pažanga</c:v>
                </c:pt>
                <c:pt idx="2">
                  <c:v>1.2.2.Mokyklos pasiekimai ir pažanga</c:v>
                </c:pt>
              </c:strCache>
            </c:strRef>
          </c:cat>
          <c:val>
            <c:numRef>
              <c:f>'2017a'!$B$3:$D$3</c:f>
              <c:numCache>
                <c:formatCode>General</c:formatCode>
                <c:ptCount val="3"/>
                <c:pt idx="0">
                  <c:v>0</c:v>
                </c:pt>
                <c:pt idx="1">
                  <c:v>1</c:v>
                </c:pt>
                <c:pt idx="2">
                  <c:v>1</c:v>
                </c:pt>
              </c:numCache>
            </c:numRef>
          </c:val>
        </c:ser>
        <c:ser>
          <c:idx val="1"/>
          <c:order val="1"/>
          <c:tx>
            <c:strRef>
              <c:f>'2017a'!$A$4</c:f>
              <c:strCache>
                <c:ptCount val="1"/>
                <c:pt idx="0">
                  <c:v>3 lygis</c:v>
                </c:pt>
              </c:strCache>
            </c:strRef>
          </c:tx>
          <c:cat>
            <c:strRef>
              <c:f>'2017a'!$B$2:$D$2</c:f>
              <c:strCache>
                <c:ptCount val="3"/>
                <c:pt idx="0">
                  <c:v>1.1.1. Asmenybės tapsmas</c:v>
                </c:pt>
                <c:pt idx="1">
                  <c:v>1.2.1.Mokinio pasiekimai ir pažanga</c:v>
                </c:pt>
                <c:pt idx="2">
                  <c:v>1.2.2.Mokyklos pasiekimai ir pažanga</c:v>
                </c:pt>
              </c:strCache>
            </c:strRef>
          </c:cat>
          <c:val>
            <c:numRef>
              <c:f>'2017a'!$B$4:$D$4</c:f>
              <c:numCache>
                <c:formatCode>General</c:formatCode>
                <c:ptCount val="3"/>
                <c:pt idx="0">
                  <c:v>40</c:v>
                </c:pt>
                <c:pt idx="1">
                  <c:v>22</c:v>
                </c:pt>
                <c:pt idx="2">
                  <c:v>47</c:v>
                </c:pt>
              </c:numCache>
            </c:numRef>
          </c:val>
        </c:ser>
        <c:ser>
          <c:idx val="2"/>
          <c:order val="2"/>
          <c:tx>
            <c:strRef>
              <c:f>'2017a'!$A$5</c:f>
              <c:strCache>
                <c:ptCount val="1"/>
                <c:pt idx="0">
                  <c:v>2 lygis</c:v>
                </c:pt>
              </c:strCache>
            </c:strRef>
          </c:tx>
          <c:cat>
            <c:strRef>
              <c:f>'2017a'!$B$2:$D$2</c:f>
              <c:strCache>
                <c:ptCount val="3"/>
                <c:pt idx="0">
                  <c:v>1.1.1. Asmenybės tapsmas</c:v>
                </c:pt>
                <c:pt idx="1">
                  <c:v>1.2.1.Mokinio pasiekimai ir pažanga</c:v>
                </c:pt>
                <c:pt idx="2">
                  <c:v>1.2.2.Mokyklos pasiekimai ir pažanga</c:v>
                </c:pt>
              </c:strCache>
            </c:strRef>
          </c:cat>
          <c:val>
            <c:numRef>
              <c:f>'2017a'!$B$5:$D$5</c:f>
              <c:numCache>
                <c:formatCode>General</c:formatCode>
                <c:ptCount val="3"/>
                <c:pt idx="0">
                  <c:v>31</c:v>
                </c:pt>
                <c:pt idx="1">
                  <c:v>49</c:v>
                </c:pt>
                <c:pt idx="2">
                  <c:v>25</c:v>
                </c:pt>
              </c:numCache>
            </c:numRef>
          </c:val>
        </c:ser>
        <c:ser>
          <c:idx val="3"/>
          <c:order val="3"/>
          <c:tx>
            <c:strRef>
              <c:f>'2017a'!$A$6</c:f>
              <c:strCache>
                <c:ptCount val="1"/>
                <c:pt idx="0">
                  <c:v>1 lygis</c:v>
                </c:pt>
              </c:strCache>
            </c:strRef>
          </c:tx>
          <c:cat>
            <c:strRef>
              <c:f>'2017a'!$B$2:$D$2</c:f>
              <c:strCache>
                <c:ptCount val="3"/>
                <c:pt idx="0">
                  <c:v>1.1.1. Asmenybės tapsmas</c:v>
                </c:pt>
                <c:pt idx="1">
                  <c:v>1.2.1.Mokinio pasiekimai ir pažanga</c:v>
                </c:pt>
                <c:pt idx="2">
                  <c:v>1.2.2.Mokyklos pasiekimai ir pažanga</c:v>
                </c:pt>
              </c:strCache>
            </c:strRef>
          </c:cat>
          <c:val>
            <c:numRef>
              <c:f>'2017a'!$B$6:$D$6</c:f>
              <c:numCache>
                <c:formatCode>General</c:formatCode>
                <c:ptCount val="3"/>
                <c:pt idx="0">
                  <c:v>5</c:v>
                </c:pt>
                <c:pt idx="1">
                  <c:v>4</c:v>
                </c:pt>
                <c:pt idx="2">
                  <c:v>3</c:v>
                </c:pt>
              </c:numCache>
            </c:numRef>
          </c:val>
        </c:ser>
        <c:axId val="50968064"/>
        <c:axId val="50969600"/>
      </c:barChart>
      <c:catAx>
        <c:axId val="50968064"/>
        <c:scaling>
          <c:orientation val="minMax"/>
        </c:scaling>
        <c:axPos val="l"/>
        <c:majorTickMark val="none"/>
        <c:tickLblPos val="nextTo"/>
        <c:crossAx val="50969600"/>
        <c:crosses val="autoZero"/>
        <c:auto val="1"/>
        <c:lblAlgn val="ctr"/>
        <c:lblOffset val="100"/>
      </c:catAx>
      <c:valAx>
        <c:axId val="50969600"/>
        <c:scaling>
          <c:orientation val="minMax"/>
        </c:scaling>
        <c:axPos val="b"/>
        <c:majorGridlines/>
        <c:numFmt formatCode="General" sourceLinked="1"/>
        <c:majorTickMark val="none"/>
        <c:tickLblPos val="nextTo"/>
        <c:crossAx val="50968064"/>
        <c:crosses val="autoZero"/>
        <c:crossBetween val="between"/>
      </c:valAx>
      <c:dTable>
        <c:showHorzBorder val="1"/>
        <c:showVertBorder val="1"/>
        <c:showOutline val="1"/>
        <c:showKeys val="1"/>
      </c:dTable>
      <c:spPr>
        <a:ln>
          <a:noFill/>
        </a:ln>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t-LT"/>
  <c:chart>
    <c:title>
      <c:tx>
        <c:rich>
          <a:bodyPr/>
          <a:lstStyle/>
          <a:p>
            <a:pPr>
              <a:defRPr/>
            </a:pPr>
            <a:r>
              <a:rPr lang="lt-LT"/>
              <a:t>2 sritis. Ugdymas(is) ir mokinių patirtys</a:t>
            </a:r>
          </a:p>
        </c:rich>
      </c:tx>
      <c:layout/>
    </c:title>
    <c:plotArea>
      <c:layout/>
      <c:barChart>
        <c:barDir val="bar"/>
        <c:grouping val="clustered"/>
        <c:ser>
          <c:idx val="0"/>
          <c:order val="0"/>
          <c:tx>
            <c:strRef>
              <c:f>'2017a'!$A$11</c:f>
              <c:strCache>
                <c:ptCount val="1"/>
                <c:pt idx="0">
                  <c:v>4 lygis</c:v>
                </c:pt>
              </c:strCache>
            </c:strRef>
          </c:tx>
          <c:cat>
            <c:strRef>
              <c:f>'2017a'!$B$10:$J$10</c:f>
              <c:strCache>
                <c:ptCount val="9"/>
                <c:pt idx="0">
                  <c:v>2.1.1.Ugdymo tikslai</c:v>
                </c:pt>
                <c:pt idx="1">
                  <c:v>2.1.2.UP ir tvarkaraščiai</c:v>
                </c:pt>
                <c:pt idx="2">
                  <c:v>2.1.3. Orientavimasis į mokinių poreikius</c:v>
                </c:pt>
                <c:pt idx="3">
                  <c:v>2.2.1. Mokymosi lūkesčiai ir mokinių skatinimas</c:v>
                </c:pt>
                <c:pt idx="4">
                  <c:v>2.2.2. Mokymosi organizavimas</c:v>
                </c:pt>
                <c:pt idx="5">
                  <c:v>2.3.1. Mokymasis</c:v>
                </c:pt>
                <c:pt idx="6">
                  <c:v>2.3.2. Ugdymas mokyklos gyvenimu</c:v>
                </c:pt>
                <c:pt idx="7">
                  <c:v>2.4.1. Vertinimas ugdymui</c:v>
                </c:pt>
                <c:pt idx="8">
                  <c:v>2.4.2. Mokinių įsivertinimas</c:v>
                </c:pt>
              </c:strCache>
            </c:strRef>
          </c:cat>
          <c:val>
            <c:numRef>
              <c:f>'2017a'!$B$11:$J$11</c:f>
              <c:numCache>
                <c:formatCode>General</c:formatCode>
                <c:ptCount val="9"/>
                <c:pt idx="0">
                  <c:v>3</c:v>
                </c:pt>
                <c:pt idx="1">
                  <c:v>0</c:v>
                </c:pt>
                <c:pt idx="2">
                  <c:v>2</c:v>
                </c:pt>
                <c:pt idx="3">
                  <c:v>1</c:v>
                </c:pt>
                <c:pt idx="4">
                  <c:v>0</c:v>
                </c:pt>
                <c:pt idx="5">
                  <c:v>0</c:v>
                </c:pt>
                <c:pt idx="6">
                  <c:v>2</c:v>
                </c:pt>
                <c:pt idx="7">
                  <c:v>1</c:v>
                </c:pt>
                <c:pt idx="8">
                  <c:v>3</c:v>
                </c:pt>
              </c:numCache>
            </c:numRef>
          </c:val>
        </c:ser>
        <c:ser>
          <c:idx val="1"/>
          <c:order val="1"/>
          <c:tx>
            <c:strRef>
              <c:f>'2017a'!$A$12</c:f>
              <c:strCache>
                <c:ptCount val="1"/>
                <c:pt idx="0">
                  <c:v>3 lygis</c:v>
                </c:pt>
              </c:strCache>
            </c:strRef>
          </c:tx>
          <c:cat>
            <c:strRef>
              <c:f>'2017a'!$B$10:$J$10</c:f>
              <c:strCache>
                <c:ptCount val="9"/>
                <c:pt idx="0">
                  <c:v>2.1.1.Ugdymo tikslai</c:v>
                </c:pt>
                <c:pt idx="1">
                  <c:v>2.1.2.UP ir tvarkaraščiai</c:v>
                </c:pt>
                <c:pt idx="2">
                  <c:v>2.1.3. Orientavimasis į mokinių poreikius</c:v>
                </c:pt>
                <c:pt idx="3">
                  <c:v>2.2.1. Mokymosi lūkesčiai ir mokinių skatinimas</c:v>
                </c:pt>
                <c:pt idx="4">
                  <c:v>2.2.2. Mokymosi organizavimas</c:v>
                </c:pt>
                <c:pt idx="5">
                  <c:v>2.3.1. Mokymasis</c:v>
                </c:pt>
                <c:pt idx="6">
                  <c:v>2.3.2. Ugdymas mokyklos gyvenimu</c:v>
                </c:pt>
                <c:pt idx="7">
                  <c:v>2.4.1. Vertinimas ugdymui</c:v>
                </c:pt>
                <c:pt idx="8">
                  <c:v>2.4.2. Mokinių įsivertinimas</c:v>
                </c:pt>
              </c:strCache>
            </c:strRef>
          </c:cat>
          <c:val>
            <c:numRef>
              <c:f>'2017a'!$B$12:$J$12</c:f>
              <c:numCache>
                <c:formatCode>General</c:formatCode>
                <c:ptCount val="9"/>
                <c:pt idx="0">
                  <c:v>46</c:v>
                </c:pt>
                <c:pt idx="1">
                  <c:v>43</c:v>
                </c:pt>
                <c:pt idx="2">
                  <c:v>37</c:v>
                </c:pt>
                <c:pt idx="3">
                  <c:v>35</c:v>
                </c:pt>
                <c:pt idx="4">
                  <c:v>40</c:v>
                </c:pt>
                <c:pt idx="5">
                  <c:v>28</c:v>
                </c:pt>
                <c:pt idx="6">
                  <c:v>54</c:v>
                </c:pt>
                <c:pt idx="7">
                  <c:v>28</c:v>
                </c:pt>
                <c:pt idx="8">
                  <c:v>25</c:v>
                </c:pt>
              </c:numCache>
            </c:numRef>
          </c:val>
        </c:ser>
        <c:ser>
          <c:idx val="2"/>
          <c:order val="2"/>
          <c:tx>
            <c:strRef>
              <c:f>'2017a'!$A$13</c:f>
              <c:strCache>
                <c:ptCount val="1"/>
                <c:pt idx="0">
                  <c:v>2 lygis</c:v>
                </c:pt>
              </c:strCache>
            </c:strRef>
          </c:tx>
          <c:cat>
            <c:strRef>
              <c:f>'2017a'!$B$10:$J$10</c:f>
              <c:strCache>
                <c:ptCount val="9"/>
                <c:pt idx="0">
                  <c:v>2.1.1.Ugdymo tikslai</c:v>
                </c:pt>
                <c:pt idx="1">
                  <c:v>2.1.2.UP ir tvarkaraščiai</c:v>
                </c:pt>
                <c:pt idx="2">
                  <c:v>2.1.3. Orientavimasis į mokinių poreikius</c:v>
                </c:pt>
                <c:pt idx="3">
                  <c:v>2.2.1. Mokymosi lūkesčiai ir mokinių skatinimas</c:v>
                </c:pt>
                <c:pt idx="4">
                  <c:v>2.2.2. Mokymosi organizavimas</c:v>
                </c:pt>
                <c:pt idx="5">
                  <c:v>2.3.1. Mokymasis</c:v>
                </c:pt>
                <c:pt idx="6">
                  <c:v>2.3.2. Ugdymas mokyklos gyvenimu</c:v>
                </c:pt>
                <c:pt idx="7">
                  <c:v>2.4.1. Vertinimas ugdymui</c:v>
                </c:pt>
                <c:pt idx="8">
                  <c:v>2.4.2. Mokinių įsivertinimas</c:v>
                </c:pt>
              </c:strCache>
            </c:strRef>
          </c:cat>
          <c:val>
            <c:numRef>
              <c:f>'2017a'!$B$13:$J$13</c:f>
              <c:numCache>
                <c:formatCode>General</c:formatCode>
                <c:ptCount val="9"/>
                <c:pt idx="0">
                  <c:v>24</c:v>
                </c:pt>
                <c:pt idx="1">
                  <c:v>33</c:v>
                </c:pt>
                <c:pt idx="2">
                  <c:v>36</c:v>
                </c:pt>
                <c:pt idx="3">
                  <c:v>39</c:v>
                </c:pt>
                <c:pt idx="4">
                  <c:v>36</c:v>
                </c:pt>
                <c:pt idx="5">
                  <c:v>46</c:v>
                </c:pt>
                <c:pt idx="6">
                  <c:v>18</c:v>
                </c:pt>
                <c:pt idx="7">
                  <c:v>42</c:v>
                </c:pt>
                <c:pt idx="8">
                  <c:v>44</c:v>
                </c:pt>
              </c:numCache>
            </c:numRef>
          </c:val>
        </c:ser>
        <c:ser>
          <c:idx val="3"/>
          <c:order val="3"/>
          <c:tx>
            <c:strRef>
              <c:f>'2017a'!$A$14</c:f>
              <c:strCache>
                <c:ptCount val="1"/>
                <c:pt idx="0">
                  <c:v>1 lygis</c:v>
                </c:pt>
              </c:strCache>
            </c:strRef>
          </c:tx>
          <c:cat>
            <c:strRef>
              <c:f>'2017a'!$B$10:$J$10</c:f>
              <c:strCache>
                <c:ptCount val="9"/>
                <c:pt idx="0">
                  <c:v>2.1.1.Ugdymo tikslai</c:v>
                </c:pt>
                <c:pt idx="1">
                  <c:v>2.1.2.UP ir tvarkaraščiai</c:v>
                </c:pt>
                <c:pt idx="2">
                  <c:v>2.1.3. Orientavimasis į mokinių poreikius</c:v>
                </c:pt>
                <c:pt idx="3">
                  <c:v>2.2.1. Mokymosi lūkesčiai ir mokinių skatinimas</c:v>
                </c:pt>
                <c:pt idx="4">
                  <c:v>2.2.2. Mokymosi organizavimas</c:v>
                </c:pt>
                <c:pt idx="5">
                  <c:v>2.3.1. Mokymasis</c:v>
                </c:pt>
                <c:pt idx="6">
                  <c:v>2.3.2. Ugdymas mokyklos gyvenimu</c:v>
                </c:pt>
                <c:pt idx="7">
                  <c:v>2.4.1. Vertinimas ugdymui</c:v>
                </c:pt>
                <c:pt idx="8">
                  <c:v>2.4.2. Mokinių įsivertinimas</c:v>
                </c:pt>
              </c:strCache>
            </c:strRef>
          </c:cat>
          <c:val>
            <c:numRef>
              <c:f>'2017a'!$B$14:$J$14</c:f>
              <c:numCache>
                <c:formatCode>General</c:formatCode>
                <c:ptCount val="9"/>
                <c:pt idx="0">
                  <c:v>3</c:v>
                </c:pt>
                <c:pt idx="1">
                  <c:v>0</c:v>
                </c:pt>
                <c:pt idx="2">
                  <c:v>1</c:v>
                </c:pt>
                <c:pt idx="3">
                  <c:v>1</c:v>
                </c:pt>
                <c:pt idx="4">
                  <c:v>0</c:v>
                </c:pt>
                <c:pt idx="5">
                  <c:v>2</c:v>
                </c:pt>
                <c:pt idx="6">
                  <c:v>2</c:v>
                </c:pt>
                <c:pt idx="7">
                  <c:v>4</c:v>
                </c:pt>
                <c:pt idx="8">
                  <c:v>4</c:v>
                </c:pt>
              </c:numCache>
            </c:numRef>
          </c:val>
        </c:ser>
        <c:axId val="51612288"/>
        <c:axId val="51626368"/>
      </c:barChart>
      <c:catAx>
        <c:axId val="51612288"/>
        <c:scaling>
          <c:orientation val="minMax"/>
        </c:scaling>
        <c:axPos val="l"/>
        <c:majorTickMark val="none"/>
        <c:tickLblPos val="nextTo"/>
        <c:crossAx val="51626368"/>
        <c:crosses val="autoZero"/>
        <c:auto val="1"/>
        <c:lblAlgn val="ctr"/>
        <c:lblOffset val="100"/>
      </c:catAx>
      <c:valAx>
        <c:axId val="51626368"/>
        <c:scaling>
          <c:orientation val="minMax"/>
        </c:scaling>
        <c:axPos val="b"/>
        <c:majorGridlines/>
        <c:numFmt formatCode="General" sourceLinked="1"/>
        <c:majorTickMark val="none"/>
        <c:tickLblPos val="nextTo"/>
        <c:crossAx val="51612288"/>
        <c:crosses val="autoZero"/>
        <c:crossBetween val="between"/>
      </c:valAx>
      <c:dTable>
        <c:showHorzBorder val="1"/>
        <c:showVertBorder val="1"/>
        <c:showOutline val="1"/>
        <c:showKeys val="1"/>
      </c:dTable>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lt-LT"/>
  <c:chart>
    <c:title>
      <c:tx>
        <c:rich>
          <a:bodyPr/>
          <a:lstStyle/>
          <a:p>
            <a:pPr>
              <a:defRPr/>
            </a:pPr>
            <a:r>
              <a:rPr lang="lt-LT"/>
              <a:t>3 sritis. Ugdymo aplinkos</a:t>
            </a:r>
          </a:p>
        </c:rich>
      </c:tx>
      <c:layout/>
    </c:title>
    <c:plotArea>
      <c:layout/>
      <c:barChart>
        <c:barDir val="bar"/>
        <c:grouping val="clustered"/>
        <c:ser>
          <c:idx val="0"/>
          <c:order val="0"/>
          <c:tx>
            <c:strRef>
              <c:f>'2017a'!$A$19</c:f>
              <c:strCache>
                <c:ptCount val="1"/>
                <c:pt idx="0">
                  <c:v>4 lygis</c:v>
                </c:pt>
              </c:strCache>
            </c:strRef>
          </c:tx>
          <c:cat>
            <c:strRef>
              <c:f>'2017a'!$B$18:$F$18</c:f>
              <c:strCache>
                <c:ptCount val="5"/>
                <c:pt idx="0">
                  <c:v>3.1.1.  Įranga ir priemonės</c:v>
                </c:pt>
                <c:pt idx="1">
                  <c:v>3.1.2. Pastatas ir jo aplinka</c:v>
                </c:pt>
                <c:pt idx="2">
                  <c:v>3.1.3. Aplinkų bendrakūra</c:v>
                </c:pt>
                <c:pt idx="3">
                  <c:v>3.2.1. Mokymasis ne mokykloje</c:v>
                </c:pt>
                <c:pt idx="4">
                  <c:v>3.2.2. Virtualios aplinkos</c:v>
                </c:pt>
              </c:strCache>
            </c:strRef>
          </c:cat>
          <c:val>
            <c:numRef>
              <c:f>'2017a'!$B$19:$F$19</c:f>
              <c:numCache>
                <c:formatCode>General</c:formatCode>
                <c:ptCount val="5"/>
                <c:pt idx="0">
                  <c:v>9</c:v>
                </c:pt>
                <c:pt idx="1">
                  <c:v>13</c:v>
                </c:pt>
                <c:pt idx="2">
                  <c:v>9</c:v>
                </c:pt>
                <c:pt idx="3">
                  <c:v>1</c:v>
                </c:pt>
                <c:pt idx="4">
                  <c:v>1</c:v>
                </c:pt>
              </c:numCache>
            </c:numRef>
          </c:val>
        </c:ser>
        <c:ser>
          <c:idx val="1"/>
          <c:order val="1"/>
          <c:tx>
            <c:strRef>
              <c:f>'2017a'!$A$20</c:f>
              <c:strCache>
                <c:ptCount val="1"/>
                <c:pt idx="0">
                  <c:v>3 lygis</c:v>
                </c:pt>
              </c:strCache>
            </c:strRef>
          </c:tx>
          <c:cat>
            <c:strRef>
              <c:f>'2017a'!$B$18:$F$18</c:f>
              <c:strCache>
                <c:ptCount val="5"/>
                <c:pt idx="0">
                  <c:v>3.1.1.  Įranga ir priemonės</c:v>
                </c:pt>
                <c:pt idx="1">
                  <c:v>3.1.2. Pastatas ir jo aplinka</c:v>
                </c:pt>
                <c:pt idx="2">
                  <c:v>3.1.3. Aplinkų bendrakūra</c:v>
                </c:pt>
                <c:pt idx="3">
                  <c:v>3.2.1. Mokymasis ne mokykloje</c:v>
                </c:pt>
                <c:pt idx="4">
                  <c:v>3.2.2. Virtualios aplinkos</c:v>
                </c:pt>
              </c:strCache>
            </c:strRef>
          </c:cat>
          <c:val>
            <c:numRef>
              <c:f>'2017a'!$B$20:$F$20</c:f>
              <c:numCache>
                <c:formatCode>General</c:formatCode>
                <c:ptCount val="5"/>
                <c:pt idx="0">
                  <c:v>45</c:v>
                </c:pt>
                <c:pt idx="1">
                  <c:v>45</c:v>
                </c:pt>
                <c:pt idx="2">
                  <c:v>24</c:v>
                </c:pt>
                <c:pt idx="3">
                  <c:v>48</c:v>
                </c:pt>
                <c:pt idx="4">
                  <c:v>32</c:v>
                </c:pt>
              </c:numCache>
            </c:numRef>
          </c:val>
        </c:ser>
        <c:ser>
          <c:idx val="2"/>
          <c:order val="2"/>
          <c:tx>
            <c:strRef>
              <c:f>'2017a'!$A$21</c:f>
              <c:strCache>
                <c:ptCount val="1"/>
                <c:pt idx="0">
                  <c:v>2 lygis</c:v>
                </c:pt>
              </c:strCache>
            </c:strRef>
          </c:tx>
          <c:cat>
            <c:strRef>
              <c:f>'2017a'!$B$18:$F$18</c:f>
              <c:strCache>
                <c:ptCount val="5"/>
                <c:pt idx="0">
                  <c:v>3.1.1.  Įranga ir priemonės</c:v>
                </c:pt>
                <c:pt idx="1">
                  <c:v>3.1.2. Pastatas ir jo aplinka</c:v>
                </c:pt>
                <c:pt idx="2">
                  <c:v>3.1.3. Aplinkų bendrakūra</c:v>
                </c:pt>
                <c:pt idx="3">
                  <c:v>3.2.1. Mokymasis ne mokykloje</c:v>
                </c:pt>
                <c:pt idx="4">
                  <c:v>3.2.2. Virtualios aplinkos</c:v>
                </c:pt>
              </c:strCache>
            </c:strRef>
          </c:cat>
          <c:val>
            <c:numRef>
              <c:f>'2017a'!$B$21:$F$21</c:f>
              <c:numCache>
                <c:formatCode>General</c:formatCode>
                <c:ptCount val="5"/>
                <c:pt idx="0">
                  <c:v>20</c:v>
                </c:pt>
                <c:pt idx="1">
                  <c:v>18</c:v>
                </c:pt>
                <c:pt idx="2">
                  <c:v>42</c:v>
                </c:pt>
                <c:pt idx="3">
                  <c:v>24</c:v>
                </c:pt>
                <c:pt idx="4">
                  <c:v>41</c:v>
                </c:pt>
              </c:numCache>
            </c:numRef>
          </c:val>
        </c:ser>
        <c:ser>
          <c:idx val="3"/>
          <c:order val="3"/>
          <c:tx>
            <c:strRef>
              <c:f>'2017a'!$A$22</c:f>
              <c:strCache>
                <c:ptCount val="1"/>
                <c:pt idx="0">
                  <c:v>1 lygis</c:v>
                </c:pt>
              </c:strCache>
            </c:strRef>
          </c:tx>
          <c:cat>
            <c:strRef>
              <c:f>'2017a'!$B$18:$F$18</c:f>
              <c:strCache>
                <c:ptCount val="5"/>
                <c:pt idx="0">
                  <c:v>3.1.1.  Įranga ir priemonės</c:v>
                </c:pt>
                <c:pt idx="1">
                  <c:v>3.1.2. Pastatas ir jo aplinka</c:v>
                </c:pt>
                <c:pt idx="2">
                  <c:v>3.1.3. Aplinkų bendrakūra</c:v>
                </c:pt>
                <c:pt idx="3">
                  <c:v>3.2.1. Mokymasis ne mokykloje</c:v>
                </c:pt>
                <c:pt idx="4">
                  <c:v>3.2.2. Virtualios aplinkos</c:v>
                </c:pt>
              </c:strCache>
            </c:strRef>
          </c:cat>
          <c:val>
            <c:numRef>
              <c:f>'2017a'!$B$22:$F$22</c:f>
              <c:numCache>
                <c:formatCode>General</c:formatCode>
                <c:ptCount val="5"/>
                <c:pt idx="0">
                  <c:v>2</c:v>
                </c:pt>
                <c:pt idx="1">
                  <c:v>0</c:v>
                </c:pt>
                <c:pt idx="2">
                  <c:v>1</c:v>
                </c:pt>
                <c:pt idx="3">
                  <c:v>3</c:v>
                </c:pt>
                <c:pt idx="4">
                  <c:v>2</c:v>
                </c:pt>
              </c:numCache>
            </c:numRef>
          </c:val>
        </c:ser>
        <c:axId val="52204288"/>
        <c:axId val="52205824"/>
      </c:barChart>
      <c:catAx>
        <c:axId val="52204288"/>
        <c:scaling>
          <c:orientation val="minMax"/>
        </c:scaling>
        <c:axPos val="l"/>
        <c:majorTickMark val="none"/>
        <c:tickLblPos val="nextTo"/>
        <c:crossAx val="52205824"/>
        <c:crosses val="autoZero"/>
        <c:auto val="1"/>
        <c:lblAlgn val="ctr"/>
        <c:lblOffset val="100"/>
      </c:catAx>
      <c:valAx>
        <c:axId val="52205824"/>
        <c:scaling>
          <c:orientation val="minMax"/>
        </c:scaling>
        <c:axPos val="b"/>
        <c:majorGridlines/>
        <c:numFmt formatCode="General" sourceLinked="1"/>
        <c:majorTickMark val="none"/>
        <c:tickLblPos val="nextTo"/>
        <c:crossAx val="52204288"/>
        <c:crosses val="autoZero"/>
        <c:crossBetween val="between"/>
      </c:valAx>
      <c:dTable>
        <c:showHorzBorder val="1"/>
        <c:showVertBorder val="1"/>
        <c:showOutline val="1"/>
        <c:showKeys val="1"/>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lt-LT"/>
  <c:chart>
    <c:title>
      <c:tx>
        <c:rich>
          <a:bodyPr/>
          <a:lstStyle/>
          <a:p>
            <a:pPr>
              <a:defRPr/>
            </a:pPr>
            <a:r>
              <a:rPr lang="lt-LT"/>
              <a:t>4 sritis. Lyderystė ir vadyba </a:t>
            </a:r>
          </a:p>
        </c:rich>
      </c:tx>
      <c:layout/>
    </c:title>
    <c:plotArea>
      <c:layout/>
      <c:barChart>
        <c:barDir val="bar"/>
        <c:grouping val="clustered"/>
        <c:ser>
          <c:idx val="0"/>
          <c:order val="0"/>
          <c:tx>
            <c:strRef>
              <c:f>'2017a'!$A$29</c:f>
              <c:strCache>
                <c:ptCount val="1"/>
                <c:pt idx="0">
                  <c:v>4 lygis</c:v>
                </c:pt>
              </c:strCache>
            </c:strRef>
          </c:tx>
          <c:cat>
            <c:strRef>
              <c:f>'2017a'!$B$27:$I$28</c:f>
              <c:strCache>
                <c:ptCount val="8"/>
                <c:pt idx="0">
                  <c:v>4.1.1. Perspektyva ir bendruomenės susitarimai</c:v>
                </c:pt>
                <c:pt idx="1">
                  <c:v>4.1.2. Lyderystė</c:v>
                </c:pt>
                <c:pt idx="2">
                  <c:v>4.1.3. Mokyklos savivalda</c:v>
                </c:pt>
                <c:pt idx="3">
                  <c:v>4.2.1. Veikimas kartu</c:v>
                </c:pt>
                <c:pt idx="4">
                  <c:v>4.2.2. Bendradrbiavimas su tėvais/globėjais</c:v>
                </c:pt>
                <c:pt idx="5">
                  <c:v>4.2.3. Mokyklos tinklaveika</c:v>
                </c:pt>
                <c:pt idx="6">
                  <c:v>4.3.1. Kompetencija</c:v>
                </c:pt>
                <c:pt idx="7">
                  <c:v>4. 3.2. Nuolatinis profesinis tobulėjimas</c:v>
                </c:pt>
              </c:strCache>
            </c:strRef>
          </c:cat>
          <c:val>
            <c:numRef>
              <c:f>'2017a'!$B$29:$I$29</c:f>
              <c:numCache>
                <c:formatCode>General</c:formatCode>
                <c:ptCount val="8"/>
                <c:pt idx="0">
                  <c:v>6</c:v>
                </c:pt>
                <c:pt idx="1">
                  <c:v>2</c:v>
                </c:pt>
                <c:pt idx="2">
                  <c:v>3</c:v>
                </c:pt>
                <c:pt idx="3">
                  <c:v>5</c:v>
                </c:pt>
                <c:pt idx="4">
                  <c:v>1</c:v>
                </c:pt>
                <c:pt idx="5">
                  <c:v>0</c:v>
                </c:pt>
                <c:pt idx="6">
                  <c:v>1</c:v>
                </c:pt>
                <c:pt idx="7">
                  <c:v>9</c:v>
                </c:pt>
              </c:numCache>
            </c:numRef>
          </c:val>
        </c:ser>
        <c:ser>
          <c:idx val="1"/>
          <c:order val="1"/>
          <c:tx>
            <c:strRef>
              <c:f>'2017a'!$A$30</c:f>
              <c:strCache>
                <c:ptCount val="1"/>
                <c:pt idx="0">
                  <c:v>3 lygis</c:v>
                </c:pt>
              </c:strCache>
            </c:strRef>
          </c:tx>
          <c:cat>
            <c:strRef>
              <c:f>'2017a'!$B$27:$I$28</c:f>
              <c:strCache>
                <c:ptCount val="8"/>
                <c:pt idx="0">
                  <c:v>4.1.1. Perspektyva ir bendruomenės susitarimai</c:v>
                </c:pt>
                <c:pt idx="1">
                  <c:v>4.1.2. Lyderystė</c:v>
                </c:pt>
                <c:pt idx="2">
                  <c:v>4.1.3. Mokyklos savivalda</c:v>
                </c:pt>
                <c:pt idx="3">
                  <c:v>4.2.1. Veikimas kartu</c:v>
                </c:pt>
                <c:pt idx="4">
                  <c:v>4.2.2. Bendradrbiavimas su tėvais/globėjais</c:v>
                </c:pt>
                <c:pt idx="5">
                  <c:v>4.2.3. Mokyklos tinklaveika</c:v>
                </c:pt>
                <c:pt idx="6">
                  <c:v>4.3.1. Kompetencija</c:v>
                </c:pt>
                <c:pt idx="7">
                  <c:v>4. 3.2. Nuolatinis profesinis tobulėjimas</c:v>
                </c:pt>
              </c:strCache>
            </c:strRef>
          </c:cat>
          <c:val>
            <c:numRef>
              <c:f>'2017a'!$B$30:$I$30</c:f>
              <c:numCache>
                <c:formatCode>General</c:formatCode>
                <c:ptCount val="8"/>
                <c:pt idx="0">
                  <c:v>47</c:v>
                </c:pt>
                <c:pt idx="1">
                  <c:v>53</c:v>
                </c:pt>
                <c:pt idx="2">
                  <c:v>51</c:v>
                </c:pt>
                <c:pt idx="3">
                  <c:v>35</c:v>
                </c:pt>
                <c:pt idx="4">
                  <c:v>28</c:v>
                </c:pt>
                <c:pt idx="5">
                  <c:v>45</c:v>
                </c:pt>
                <c:pt idx="6">
                  <c:v>48</c:v>
                </c:pt>
                <c:pt idx="7">
                  <c:v>36</c:v>
                </c:pt>
              </c:numCache>
            </c:numRef>
          </c:val>
        </c:ser>
        <c:ser>
          <c:idx val="2"/>
          <c:order val="2"/>
          <c:tx>
            <c:strRef>
              <c:f>'2017a'!$A$31</c:f>
              <c:strCache>
                <c:ptCount val="1"/>
                <c:pt idx="0">
                  <c:v>2 lygis</c:v>
                </c:pt>
              </c:strCache>
            </c:strRef>
          </c:tx>
          <c:cat>
            <c:strRef>
              <c:f>'2017a'!$B$27:$I$28</c:f>
              <c:strCache>
                <c:ptCount val="8"/>
                <c:pt idx="0">
                  <c:v>4.1.1. Perspektyva ir bendruomenės susitarimai</c:v>
                </c:pt>
                <c:pt idx="1">
                  <c:v>4.1.2. Lyderystė</c:v>
                </c:pt>
                <c:pt idx="2">
                  <c:v>4.1.3. Mokyklos savivalda</c:v>
                </c:pt>
                <c:pt idx="3">
                  <c:v>4.2.1. Veikimas kartu</c:v>
                </c:pt>
                <c:pt idx="4">
                  <c:v>4.2.2. Bendradrbiavimas su tėvais/globėjais</c:v>
                </c:pt>
                <c:pt idx="5">
                  <c:v>4.2.3. Mokyklos tinklaveika</c:v>
                </c:pt>
                <c:pt idx="6">
                  <c:v>4.3.1. Kompetencija</c:v>
                </c:pt>
                <c:pt idx="7">
                  <c:v>4. 3.2. Nuolatinis profesinis tobulėjimas</c:v>
                </c:pt>
              </c:strCache>
            </c:strRef>
          </c:cat>
          <c:val>
            <c:numRef>
              <c:f>'2017a'!$B$31:$I$31</c:f>
              <c:numCache>
                <c:formatCode>General</c:formatCode>
                <c:ptCount val="8"/>
                <c:pt idx="0">
                  <c:v>21</c:v>
                </c:pt>
                <c:pt idx="1">
                  <c:v>19</c:v>
                </c:pt>
                <c:pt idx="2">
                  <c:v>19</c:v>
                </c:pt>
                <c:pt idx="3">
                  <c:v>30</c:v>
                </c:pt>
                <c:pt idx="4">
                  <c:v>44</c:v>
                </c:pt>
                <c:pt idx="5">
                  <c:v>28</c:v>
                </c:pt>
                <c:pt idx="6">
                  <c:v>25</c:v>
                </c:pt>
                <c:pt idx="7">
                  <c:v>29</c:v>
                </c:pt>
              </c:numCache>
            </c:numRef>
          </c:val>
        </c:ser>
        <c:ser>
          <c:idx val="3"/>
          <c:order val="3"/>
          <c:tx>
            <c:strRef>
              <c:f>'2017a'!$A$32</c:f>
              <c:strCache>
                <c:ptCount val="1"/>
                <c:pt idx="0">
                  <c:v>1 lygis</c:v>
                </c:pt>
              </c:strCache>
            </c:strRef>
          </c:tx>
          <c:cat>
            <c:strRef>
              <c:f>'2017a'!$B$27:$I$28</c:f>
              <c:strCache>
                <c:ptCount val="8"/>
                <c:pt idx="0">
                  <c:v>4.1.1. Perspektyva ir bendruomenės susitarimai</c:v>
                </c:pt>
                <c:pt idx="1">
                  <c:v>4.1.2. Lyderystė</c:v>
                </c:pt>
                <c:pt idx="2">
                  <c:v>4.1.3. Mokyklos savivalda</c:v>
                </c:pt>
                <c:pt idx="3">
                  <c:v>4.2.1. Veikimas kartu</c:v>
                </c:pt>
                <c:pt idx="4">
                  <c:v>4.2.2. Bendradrbiavimas su tėvais/globėjais</c:v>
                </c:pt>
                <c:pt idx="5">
                  <c:v>4.2.3. Mokyklos tinklaveika</c:v>
                </c:pt>
                <c:pt idx="6">
                  <c:v>4.3.1. Kompetencija</c:v>
                </c:pt>
                <c:pt idx="7">
                  <c:v>4. 3.2. Nuolatinis profesinis tobulėjimas</c:v>
                </c:pt>
              </c:strCache>
            </c:strRef>
          </c:cat>
          <c:val>
            <c:numRef>
              <c:f>'2017a'!$B$32:$I$32</c:f>
              <c:numCache>
                <c:formatCode>General</c:formatCode>
                <c:ptCount val="8"/>
                <c:pt idx="0">
                  <c:v>2</c:v>
                </c:pt>
                <c:pt idx="1">
                  <c:v>2</c:v>
                </c:pt>
                <c:pt idx="2">
                  <c:v>3</c:v>
                </c:pt>
                <c:pt idx="3">
                  <c:v>5</c:v>
                </c:pt>
                <c:pt idx="4">
                  <c:v>3</c:v>
                </c:pt>
                <c:pt idx="5">
                  <c:v>3</c:v>
                </c:pt>
                <c:pt idx="6">
                  <c:v>2</c:v>
                </c:pt>
                <c:pt idx="7">
                  <c:v>2</c:v>
                </c:pt>
              </c:numCache>
            </c:numRef>
          </c:val>
        </c:ser>
        <c:axId val="52315648"/>
        <c:axId val="52317184"/>
      </c:barChart>
      <c:catAx>
        <c:axId val="52315648"/>
        <c:scaling>
          <c:orientation val="minMax"/>
        </c:scaling>
        <c:axPos val="l"/>
        <c:tickLblPos val="nextTo"/>
        <c:crossAx val="52317184"/>
        <c:crosses val="autoZero"/>
        <c:auto val="1"/>
        <c:lblAlgn val="ctr"/>
        <c:lblOffset val="100"/>
      </c:catAx>
      <c:valAx>
        <c:axId val="52317184"/>
        <c:scaling>
          <c:orientation val="minMax"/>
        </c:scaling>
        <c:axPos val="b"/>
        <c:majorGridlines/>
        <c:numFmt formatCode="General" sourceLinked="1"/>
        <c:tickLblPos val="nextTo"/>
        <c:crossAx val="52315648"/>
        <c:crosses val="autoZero"/>
        <c:crossBetween val="between"/>
      </c:valAx>
      <c:dTable>
        <c:showHorzBorder val="1"/>
        <c:showVertBorder val="1"/>
        <c:showOutline val="1"/>
        <c:showKeys val="1"/>
      </c:dTable>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23" name="Stačiakampis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Stačiakampis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Stačiakampis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tačiakampis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Stačiakampis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Suapvalintas stačiakamp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Suapvalintas stačiakamp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tačiakampis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Antraštė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lt-LT" smtClean="0"/>
              <a:t>Spustelėkite, jei norite keisite ruoš. pav. stilių</a:t>
            </a:r>
            <a:endParaRPr kumimoji="0" lang="en-US"/>
          </a:p>
        </p:txBody>
      </p:sp>
      <p:sp>
        <p:nvSpPr>
          <p:cNvPr id="9" name="Paantraštė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Spustelėkite ruošinio paantraštės stiliui keisti</a:t>
            </a:r>
            <a:endParaRPr kumimoji="0" lang="en-US"/>
          </a:p>
        </p:txBody>
      </p:sp>
      <p:sp>
        <p:nvSpPr>
          <p:cNvPr id="28" name="Datos vietos rezervavimo ženklas 27"/>
          <p:cNvSpPr>
            <a:spLocks noGrp="1"/>
          </p:cNvSpPr>
          <p:nvPr>
            <p:ph type="dt" sz="half" idx="10"/>
          </p:nvPr>
        </p:nvSpPr>
        <p:spPr>
          <a:xfrm>
            <a:off x="6705600" y="4206240"/>
            <a:ext cx="960120" cy="457200"/>
          </a:xfrm>
        </p:spPr>
        <p:txBody>
          <a:bodyPr/>
          <a:lstStyle/>
          <a:p>
            <a:fld id="{1C8DDDC4-DD48-4308-A7E0-98165D63D553}" type="datetimeFigureOut">
              <a:rPr lang="lt-LT" smtClean="0"/>
              <a:pPr/>
              <a:t>2018.01.03</a:t>
            </a:fld>
            <a:endParaRPr lang="lt-LT"/>
          </a:p>
        </p:txBody>
      </p:sp>
      <p:sp>
        <p:nvSpPr>
          <p:cNvPr id="17" name="Poraštės vietos rezervavimo ženklas 16"/>
          <p:cNvSpPr>
            <a:spLocks noGrp="1"/>
          </p:cNvSpPr>
          <p:nvPr>
            <p:ph type="ftr" sz="quarter" idx="11"/>
          </p:nvPr>
        </p:nvSpPr>
        <p:spPr>
          <a:xfrm>
            <a:off x="5410200" y="4205288"/>
            <a:ext cx="1295400" cy="457200"/>
          </a:xfrm>
        </p:spPr>
        <p:txBody>
          <a:bodyPr/>
          <a:lstStyle/>
          <a:p>
            <a:endParaRPr lang="lt-LT"/>
          </a:p>
        </p:txBody>
      </p:sp>
      <p:sp>
        <p:nvSpPr>
          <p:cNvPr id="29" name="Skaidrės numerio vietos rezervavimo ženklas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B13EFE-0A69-4DDC-BC41-23C766984008}"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781800" y="1143000"/>
            <a:ext cx="1905000" cy="5486400"/>
          </a:xfrm>
        </p:spPr>
        <p:txBody>
          <a:bodyPr vert="eaVert"/>
          <a:lstStyle/>
          <a:p>
            <a:r>
              <a:rPr kumimoji="0" lang="lt-LT" smtClean="0"/>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1143000"/>
            <a:ext cx="6248400" cy="5486400"/>
          </a:xfrm>
        </p:spPr>
        <p:txBody>
          <a:bodyPr vert="eaVert"/>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idx="1"/>
          </p:nvPr>
        </p:nvSpPr>
        <p:spPr/>
        <p:txBody>
          <a:body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Spustelėkite ruošinio teksto stiliams keisti</a:t>
            </a:r>
          </a:p>
        </p:txBody>
      </p:sp>
      <p:sp>
        <p:nvSpPr>
          <p:cNvPr id="4" name="Datos vietos rezervavimo ženklas 3"/>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Spustelėkite, jei norite keisite ruoš. pav. stilių</a:t>
            </a:r>
            <a:endParaRPr kumimoji="0" lang="en-US"/>
          </a:p>
        </p:txBody>
      </p:sp>
      <p:sp>
        <p:nvSpPr>
          <p:cNvPr id="3" name="Turinio vietos rezervavimo ženklas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Turinio vietos rezervavimo ženklas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381000" y="1143000"/>
            <a:ext cx="8382000" cy="1069848"/>
          </a:xfrm>
        </p:spPr>
        <p:txBody>
          <a:bodyPr anchor="ctr"/>
          <a:lstStyle>
            <a:lvl1pPr>
              <a:defRPr sz="4000" b="0" i="0" cap="none" baseline="0"/>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4" name="Teksto vietos rezervavimo ženklas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lt-LT" smtClean="0"/>
              <a:t>Spustelėkite ruošinio teksto stiliams keisti</a:t>
            </a:r>
          </a:p>
        </p:txBody>
      </p:sp>
      <p:sp>
        <p:nvSpPr>
          <p:cNvPr id="5" name="Turinio vietos rezervavimo ženklas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6" name="Turinio vietos rezervavimo ženklas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6" name="Datos vietos rezervavimo ženklas 25"/>
          <p:cNvSpPr>
            <a:spLocks noGrp="1"/>
          </p:cNvSpPr>
          <p:nvPr>
            <p:ph type="dt" sz="half" idx="10"/>
          </p:nvPr>
        </p:nvSpPr>
        <p:spPr/>
        <p:txBody>
          <a:bodyPr rtlCol="0"/>
          <a:lstStyle/>
          <a:p>
            <a:fld id="{1C8DDDC4-DD48-4308-A7E0-98165D63D553}" type="datetimeFigureOut">
              <a:rPr lang="lt-LT" smtClean="0"/>
              <a:pPr/>
              <a:t>2018.01.03</a:t>
            </a:fld>
            <a:endParaRPr lang="lt-LT"/>
          </a:p>
        </p:txBody>
      </p:sp>
      <p:sp>
        <p:nvSpPr>
          <p:cNvPr id="27" name="Skaidrės numerio vietos rezervavimo ženklas 26"/>
          <p:cNvSpPr>
            <a:spLocks noGrp="1"/>
          </p:cNvSpPr>
          <p:nvPr>
            <p:ph type="sldNum" sz="quarter" idx="11"/>
          </p:nvPr>
        </p:nvSpPr>
        <p:spPr/>
        <p:txBody>
          <a:bodyPr rtlCol="0"/>
          <a:lstStyle/>
          <a:p>
            <a:fld id="{3EB13EFE-0A69-4DDC-BC41-23C766984008}" type="slidenum">
              <a:rPr lang="lt-LT" smtClean="0"/>
              <a:pPr/>
              <a:t>‹#›</a:t>
            </a:fld>
            <a:endParaRPr lang="lt-LT"/>
          </a:p>
        </p:txBody>
      </p:sp>
      <p:sp>
        <p:nvSpPr>
          <p:cNvPr id="28" name="Poraštės vietos rezervavimo ženklas 27"/>
          <p:cNvSpPr>
            <a:spLocks noGrp="1"/>
          </p:cNvSpPr>
          <p:nvPr>
            <p:ph type="ftr" sz="quarter" idx="12"/>
          </p:nvPr>
        </p:nvSpPr>
        <p:spPr/>
        <p:txBody>
          <a:bodyPr rtlCol="0"/>
          <a:lstStyle/>
          <a:p>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lt-LT" smtClean="0"/>
              <a:t>Spustelėkite, jei norite keisite ruoš. pav. stilių</a:t>
            </a:r>
            <a:endParaRPr kumimoji="0" lang="en-US"/>
          </a:p>
        </p:txBody>
      </p:sp>
      <p:sp>
        <p:nvSpPr>
          <p:cNvPr id="3" name="Datos vietos rezervavimo ženklas 2"/>
          <p:cNvSpPr>
            <a:spLocks noGrp="1"/>
          </p:cNvSpPr>
          <p:nvPr>
            <p:ph type="dt" sz="half" idx="10"/>
          </p:nvPr>
        </p:nvSpPr>
        <p:spPr>
          <a:xfrm>
            <a:off x="6583680" y="612648"/>
            <a:ext cx="957264" cy="457200"/>
          </a:xfrm>
        </p:spPr>
        <p:txBody>
          <a:bodyPr/>
          <a:lstStyle/>
          <a:p>
            <a:fld id="{1C8DDDC4-DD48-4308-A7E0-98165D63D553}" type="datetimeFigureOut">
              <a:rPr lang="lt-LT" smtClean="0"/>
              <a:pPr/>
              <a:t>2018.01.03</a:t>
            </a:fld>
            <a:endParaRPr lang="lt-LT"/>
          </a:p>
        </p:txBody>
      </p:sp>
      <p:sp>
        <p:nvSpPr>
          <p:cNvPr id="4" name="Poraštės vietos rezervavimo ženklas 3"/>
          <p:cNvSpPr>
            <a:spLocks noGrp="1"/>
          </p:cNvSpPr>
          <p:nvPr>
            <p:ph type="ftr" sz="quarter" idx="11"/>
          </p:nvPr>
        </p:nvSpPr>
        <p:spPr>
          <a:xfrm>
            <a:off x="5257800" y="612648"/>
            <a:ext cx="1325880" cy="457200"/>
          </a:xfrm>
        </p:spPr>
        <p:txBody>
          <a:bodyPr/>
          <a:lstStyle/>
          <a:p>
            <a:endParaRPr lang="lt-LT"/>
          </a:p>
        </p:txBody>
      </p:sp>
      <p:sp>
        <p:nvSpPr>
          <p:cNvPr id="5" name="Skaidrės numerio vietos rezervavimo ženklas 4"/>
          <p:cNvSpPr>
            <a:spLocks noGrp="1"/>
          </p:cNvSpPr>
          <p:nvPr>
            <p:ph type="sldNum" sz="quarter" idx="12"/>
          </p:nvPr>
        </p:nvSpPr>
        <p:spPr>
          <a:xfrm>
            <a:off x="8174736" y="2272"/>
            <a:ext cx="762000" cy="365760"/>
          </a:xfrm>
        </p:spPr>
        <p:txBody>
          <a:bodyPr/>
          <a:lstStyle/>
          <a:p>
            <a:fld id="{3EB13EFE-0A69-4DDC-BC41-23C766984008}"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353496" y="1101970"/>
            <a:ext cx="3383280" cy="877824"/>
          </a:xfrm>
        </p:spPr>
        <p:txBody>
          <a:bodyPr anchor="b"/>
          <a:lstStyle>
            <a:lvl1pPr algn="l">
              <a:buNone/>
              <a:defRPr sz="1800" b="1"/>
            </a:lvl1pPr>
          </a:lstStyle>
          <a:p>
            <a:r>
              <a:rPr kumimoji="0" lang="lt-LT" smtClean="0"/>
              <a:t>Spustelėkite, jei norite keisite ruoš. pav. stilių</a:t>
            </a:r>
            <a:endParaRPr kumimoji="0" lang="en-US"/>
          </a:p>
        </p:txBody>
      </p:sp>
      <p:sp>
        <p:nvSpPr>
          <p:cNvPr id="3" name="Teksto vietos rezervavimo ženklas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Spustelėkite ruošinio teksto stiliams keisti</a:t>
            </a:r>
          </a:p>
        </p:txBody>
      </p:sp>
      <p:sp>
        <p:nvSpPr>
          <p:cNvPr id="4" name="Turinio vietos rezervavimo ženklas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lt-LT" smtClean="0"/>
              <a:t>Spustelėkite ruošinio teksto stiliams keisti</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lt-LT" smtClean="0"/>
              <a:t>Spustelėkite, jei norite keisite ruoš. pav. stilių</a:t>
            </a:r>
            <a:endParaRPr kumimoji="0" lang="en-US"/>
          </a:p>
        </p:txBody>
      </p:sp>
      <p:sp>
        <p:nvSpPr>
          <p:cNvPr id="3" name="Paveikslėlio vietos rezervavimo ženklas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lt-LT" smtClean="0"/>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lt-LT" smtClean="0"/>
              <a:t>Spustelėkite ruošinio teksto stiliams keisti</a:t>
            </a:r>
          </a:p>
        </p:txBody>
      </p:sp>
      <p:sp>
        <p:nvSpPr>
          <p:cNvPr id="5" name="Datos vietos rezervavimo ženklas 4"/>
          <p:cNvSpPr>
            <a:spLocks noGrp="1"/>
          </p:cNvSpPr>
          <p:nvPr>
            <p:ph type="dt" sz="half" idx="10"/>
          </p:nvPr>
        </p:nvSpPr>
        <p:spPr/>
        <p:txBody>
          <a:bodyPr/>
          <a:lstStyle/>
          <a:p>
            <a:fld id="{1C8DDDC4-DD48-4308-A7E0-98165D63D553}" type="datetimeFigureOut">
              <a:rPr lang="lt-LT" smtClean="0"/>
              <a:pPr/>
              <a:t>2018.01.03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EB13EFE-0A69-4DDC-BC41-23C766984008}" type="slidenum">
              <a:rPr lang="lt-LT" smtClean="0"/>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tačiakampis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tačiakampis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Stačiakampis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Stačiakampis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tačiakampis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Suapvalintas stačiakamp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Suapvalintas stačiakamp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Stačiakampis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Stačiakampis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Stačiakampis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Stačiakampis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Stačiakampis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Stačiakampis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avadinimo vietos rezervavimo ženklas 21"/>
          <p:cNvSpPr>
            <a:spLocks noGrp="1"/>
          </p:cNvSpPr>
          <p:nvPr>
            <p:ph type="title"/>
          </p:nvPr>
        </p:nvSpPr>
        <p:spPr>
          <a:xfrm>
            <a:off x="457200" y="1143000"/>
            <a:ext cx="8229600" cy="1066800"/>
          </a:xfrm>
          <a:prstGeom prst="rect">
            <a:avLst/>
          </a:prstGeom>
        </p:spPr>
        <p:txBody>
          <a:bodyPr vert="horz" anchor="ctr">
            <a:normAutofit/>
          </a:bodyPr>
          <a:lstStyle/>
          <a:p>
            <a:r>
              <a:rPr kumimoji="0" lang="lt-LT" smtClean="0"/>
              <a:t>Spustelėkite, jei norite keisite ruoš. pav. stilių</a:t>
            </a:r>
            <a:endParaRPr kumimoji="0" lang="en-US"/>
          </a:p>
        </p:txBody>
      </p:sp>
      <p:sp>
        <p:nvSpPr>
          <p:cNvPr id="13" name="Teksto vietos rezervavimo ženklas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lt-LT" smtClean="0"/>
              <a:t>Spustelėkite ruošinio teksto stiliams keisti</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C8DDDC4-DD48-4308-A7E0-98165D63D553}" type="datetimeFigureOut">
              <a:rPr lang="lt-LT" smtClean="0"/>
              <a:pPr/>
              <a:t>2018.01.03</a:t>
            </a:fld>
            <a:endParaRPr lang="lt-LT"/>
          </a:p>
        </p:txBody>
      </p:sp>
      <p:sp>
        <p:nvSpPr>
          <p:cNvPr id="3" name="Poraštės vietos rezervavimo ženklas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lt-LT"/>
          </a:p>
        </p:txBody>
      </p:sp>
      <p:sp>
        <p:nvSpPr>
          <p:cNvPr id="23" name="Skaidrės numerio vietos rezervavimo ženklas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B13EFE-0A69-4DDC-BC41-23C766984008}"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539552" y="2060848"/>
            <a:ext cx="8458200" cy="1470025"/>
          </a:xfrm>
        </p:spPr>
        <p:txBody>
          <a:bodyPr>
            <a:normAutofit/>
          </a:bodyPr>
          <a:lstStyle/>
          <a:p>
            <a:r>
              <a:rPr lang="lt-LT" dirty="0" smtClean="0"/>
              <a:t>Mokyklos veiklos kokybės įsivertinimas (2017 m.)</a:t>
            </a:r>
            <a:endParaRPr lang="lt-LT" dirty="0"/>
          </a:p>
        </p:txBody>
      </p:sp>
      <p:sp>
        <p:nvSpPr>
          <p:cNvPr id="3" name="Paantraštė 2"/>
          <p:cNvSpPr>
            <a:spLocks noGrp="1"/>
          </p:cNvSpPr>
          <p:nvPr>
            <p:ph type="subTitle" idx="1"/>
          </p:nvPr>
        </p:nvSpPr>
        <p:spPr>
          <a:xfrm>
            <a:off x="2195736" y="4797152"/>
            <a:ext cx="6400800" cy="1752600"/>
          </a:xfrm>
        </p:spPr>
        <p:txBody>
          <a:bodyPr>
            <a:normAutofit/>
          </a:bodyPr>
          <a:lstStyle/>
          <a:p>
            <a:pPr algn="r"/>
            <a:r>
              <a:rPr lang="lt-LT" sz="1800" dirty="0" smtClean="0"/>
              <a:t>Gražina </a:t>
            </a:r>
            <a:r>
              <a:rPr lang="lt-LT" sz="1800" dirty="0" err="1" smtClean="0"/>
              <a:t>Rudienė</a:t>
            </a:r>
            <a:endParaRPr lang="lt-LT" sz="1800" dirty="0" smtClean="0"/>
          </a:p>
          <a:p>
            <a:pPr algn="r"/>
            <a:r>
              <a:rPr lang="lt-LT" sz="1800" dirty="0" smtClean="0"/>
              <a:t>Direktoriaus pavaduotoja ugdymui</a:t>
            </a:r>
            <a:endParaRPr lang="lt-LT"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5373216"/>
            <a:ext cx="3168352" cy="1169551"/>
          </a:xfrm>
          <a:prstGeom prst="rect">
            <a:avLst/>
          </a:prstGeom>
          <a:noFill/>
        </p:spPr>
        <p:txBody>
          <a:bodyPr wrap="square" rtlCol="0">
            <a:spAutoFit/>
          </a:bodyPr>
          <a:lstStyle/>
          <a:p>
            <a:r>
              <a:rPr lang="lt-LT" sz="1400" dirty="0" smtClean="0"/>
              <a:t>Stipriausi rodikliai:</a:t>
            </a:r>
          </a:p>
          <a:p>
            <a:r>
              <a:rPr lang="lt-LT" sz="1400" dirty="0" smtClean="0"/>
              <a:t>232 Ugdymas mokyklos gyvenimu (+36)</a:t>
            </a:r>
          </a:p>
          <a:p>
            <a:r>
              <a:rPr lang="lt-LT" sz="1400" dirty="0" smtClean="0"/>
              <a:t>211 Ugdymo tikslai (+22)</a:t>
            </a:r>
          </a:p>
          <a:p>
            <a:r>
              <a:rPr lang="lt-LT" sz="1400" dirty="0" smtClean="0"/>
              <a:t>212 UP ir tvarkaraščiai (+10)</a:t>
            </a:r>
          </a:p>
        </p:txBody>
      </p:sp>
      <p:sp>
        <p:nvSpPr>
          <p:cNvPr id="6" name="TextBox 5"/>
          <p:cNvSpPr txBox="1"/>
          <p:nvPr/>
        </p:nvSpPr>
        <p:spPr>
          <a:xfrm>
            <a:off x="3635896" y="5373216"/>
            <a:ext cx="2952328" cy="954107"/>
          </a:xfrm>
          <a:prstGeom prst="rect">
            <a:avLst/>
          </a:prstGeom>
          <a:noFill/>
        </p:spPr>
        <p:txBody>
          <a:bodyPr wrap="square" rtlCol="0">
            <a:spAutoFit/>
          </a:bodyPr>
          <a:lstStyle/>
          <a:p>
            <a:r>
              <a:rPr lang="lt-LT" sz="1400" dirty="0" smtClean="0"/>
              <a:t>Žemiausi rodikliai:</a:t>
            </a:r>
          </a:p>
          <a:p>
            <a:r>
              <a:rPr lang="lt-LT" sz="1400" dirty="0" smtClean="0"/>
              <a:t>242 Mokinių įsivertinimas (-20)</a:t>
            </a:r>
          </a:p>
          <a:p>
            <a:r>
              <a:rPr lang="lt-LT" sz="1400" dirty="0" smtClean="0"/>
              <a:t>231 Mokymasis (-20)</a:t>
            </a:r>
          </a:p>
          <a:p>
            <a:r>
              <a:rPr lang="lt-LT" sz="1400" dirty="0" smtClean="0"/>
              <a:t>241  Vertinimas ugdant (-17)</a:t>
            </a:r>
            <a:endParaRPr lang="lt-LT" sz="1400" dirty="0"/>
          </a:p>
        </p:txBody>
      </p:sp>
      <p:sp>
        <p:nvSpPr>
          <p:cNvPr id="7" name="TextBox 6"/>
          <p:cNvSpPr txBox="1"/>
          <p:nvPr/>
        </p:nvSpPr>
        <p:spPr>
          <a:xfrm>
            <a:off x="6660232" y="5229200"/>
            <a:ext cx="2160240" cy="1077218"/>
          </a:xfrm>
          <a:prstGeom prst="rect">
            <a:avLst/>
          </a:prstGeom>
          <a:noFill/>
        </p:spPr>
        <p:txBody>
          <a:bodyPr wrap="square" rtlCol="0">
            <a:spAutoFit/>
          </a:bodyPr>
          <a:lstStyle/>
          <a:p>
            <a:r>
              <a:rPr lang="lt-LT" sz="1600" dirty="0" smtClean="0"/>
              <a:t>Išvados:  Patobulinti mokymąsi, keliant apibrėžtus mokymosi tikslus ir uždavinius</a:t>
            </a:r>
            <a:endParaRPr lang="lt-LT" sz="1600" dirty="0">
              <a:solidFill>
                <a:srgbClr val="FF0000"/>
              </a:solidFill>
            </a:endParaRPr>
          </a:p>
        </p:txBody>
      </p:sp>
      <p:graphicFrame>
        <p:nvGraphicFramePr>
          <p:cNvPr id="8" name="Diagrama 7"/>
          <p:cNvGraphicFramePr/>
          <p:nvPr/>
        </p:nvGraphicFramePr>
        <p:xfrm>
          <a:off x="251520" y="628650"/>
          <a:ext cx="8712967" cy="45285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4581128"/>
            <a:ext cx="2808312" cy="1477328"/>
          </a:xfrm>
          <a:prstGeom prst="rect">
            <a:avLst/>
          </a:prstGeom>
          <a:noFill/>
        </p:spPr>
        <p:txBody>
          <a:bodyPr wrap="square" rtlCol="0">
            <a:spAutoFit/>
          </a:bodyPr>
          <a:lstStyle/>
          <a:p>
            <a:r>
              <a:rPr lang="lt-LT" dirty="0" smtClean="0"/>
              <a:t>Stipriausi rodikliai:</a:t>
            </a:r>
          </a:p>
          <a:p>
            <a:r>
              <a:rPr lang="lt-LT" dirty="0" smtClean="0"/>
              <a:t>312 Pastatas ir jo aplinka (+40)</a:t>
            </a:r>
          </a:p>
          <a:p>
            <a:r>
              <a:rPr lang="lt-LT" dirty="0" smtClean="0"/>
              <a:t>311 Įranga ir priemonės (+32)</a:t>
            </a:r>
            <a:endParaRPr lang="lt-LT" dirty="0"/>
          </a:p>
        </p:txBody>
      </p:sp>
      <p:sp>
        <p:nvSpPr>
          <p:cNvPr id="4" name="TextBox 3"/>
          <p:cNvSpPr txBox="1"/>
          <p:nvPr/>
        </p:nvSpPr>
        <p:spPr>
          <a:xfrm>
            <a:off x="3275856" y="4653136"/>
            <a:ext cx="2880320" cy="830997"/>
          </a:xfrm>
          <a:prstGeom prst="rect">
            <a:avLst/>
          </a:prstGeom>
          <a:noFill/>
        </p:spPr>
        <p:txBody>
          <a:bodyPr wrap="square" rtlCol="0">
            <a:spAutoFit/>
          </a:bodyPr>
          <a:lstStyle/>
          <a:p>
            <a:r>
              <a:rPr lang="lt-LT" sz="1600" dirty="0" smtClean="0"/>
              <a:t>Žemiausi rodikliai:</a:t>
            </a:r>
          </a:p>
          <a:p>
            <a:r>
              <a:rPr lang="lt-LT" sz="1600" dirty="0" smtClean="0"/>
              <a:t>313 Aplinkų </a:t>
            </a:r>
            <a:r>
              <a:rPr lang="lt-LT" sz="1600" dirty="0" err="1" smtClean="0"/>
              <a:t>bendrakūra</a:t>
            </a:r>
            <a:r>
              <a:rPr lang="lt-LT" sz="1600" dirty="0" smtClean="0"/>
              <a:t> (-10)</a:t>
            </a:r>
          </a:p>
          <a:p>
            <a:r>
              <a:rPr lang="lt-LT" sz="1600" dirty="0" smtClean="0"/>
              <a:t>322 Virtualios aplinkos (-10)</a:t>
            </a:r>
          </a:p>
        </p:txBody>
      </p:sp>
      <p:sp>
        <p:nvSpPr>
          <p:cNvPr id="5" name="TextBox 4"/>
          <p:cNvSpPr txBox="1"/>
          <p:nvPr/>
        </p:nvSpPr>
        <p:spPr>
          <a:xfrm>
            <a:off x="6156176" y="4437112"/>
            <a:ext cx="3240360" cy="2031325"/>
          </a:xfrm>
          <a:prstGeom prst="rect">
            <a:avLst/>
          </a:prstGeom>
          <a:noFill/>
        </p:spPr>
        <p:txBody>
          <a:bodyPr wrap="square" rtlCol="0">
            <a:spAutoFit/>
          </a:bodyPr>
          <a:lstStyle/>
          <a:p>
            <a:r>
              <a:rPr lang="lt-LT" dirty="0" smtClean="0"/>
              <a:t>Išvados: Antri metai  neišnaudotos galimybės: priemonių ir įrangos pakankamai, o virtualios aplinkos neatrandamos! Per mažai su mokiniais kuriame ugdymosi aplinką</a:t>
            </a:r>
            <a:endParaRPr lang="lt-LT" dirty="0"/>
          </a:p>
        </p:txBody>
      </p:sp>
      <p:graphicFrame>
        <p:nvGraphicFramePr>
          <p:cNvPr id="7" name="Diagrama 6"/>
          <p:cNvGraphicFramePr/>
          <p:nvPr/>
        </p:nvGraphicFramePr>
        <p:xfrm>
          <a:off x="611560" y="260648"/>
          <a:ext cx="7924800" cy="401076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4941168"/>
            <a:ext cx="3312368" cy="1169551"/>
          </a:xfrm>
          <a:prstGeom prst="rect">
            <a:avLst/>
          </a:prstGeom>
          <a:noFill/>
        </p:spPr>
        <p:txBody>
          <a:bodyPr wrap="square" rtlCol="0">
            <a:spAutoFit/>
          </a:bodyPr>
          <a:lstStyle/>
          <a:p>
            <a:r>
              <a:rPr lang="lt-LT" sz="1400" dirty="0" smtClean="0"/>
              <a:t>Stipriausi rodikliai:</a:t>
            </a:r>
          </a:p>
          <a:p>
            <a:r>
              <a:rPr lang="lt-LT" sz="1400" dirty="0" smtClean="0"/>
              <a:t>412 Lyderystė (+34)</a:t>
            </a:r>
          </a:p>
          <a:p>
            <a:r>
              <a:rPr lang="lt-LT" sz="1400" dirty="0" smtClean="0"/>
              <a:t>413 Mokyklos savivalda (+32)</a:t>
            </a:r>
          </a:p>
          <a:p>
            <a:r>
              <a:rPr lang="lt-LT" sz="1400" dirty="0" smtClean="0"/>
              <a:t>411Perspektyva ir bendruomenės susitarimai (+30)</a:t>
            </a:r>
          </a:p>
        </p:txBody>
      </p:sp>
      <p:sp>
        <p:nvSpPr>
          <p:cNvPr id="4" name="TextBox 3"/>
          <p:cNvSpPr txBox="1"/>
          <p:nvPr/>
        </p:nvSpPr>
        <p:spPr>
          <a:xfrm>
            <a:off x="3203848" y="4869160"/>
            <a:ext cx="3024336" cy="1384995"/>
          </a:xfrm>
          <a:prstGeom prst="rect">
            <a:avLst/>
          </a:prstGeom>
          <a:noFill/>
        </p:spPr>
        <p:txBody>
          <a:bodyPr wrap="square" rtlCol="0">
            <a:spAutoFit/>
          </a:bodyPr>
          <a:lstStyle/>
          <a:p>
            <a:r>
              <a:rPr lang="lt-LT" sz="1400" dirty="0" smtClean="0"/>
              <a:t>Žemiausi rodikliai:</a:t>
            </a:r>
          </a:p>
          <a:p>
            <a:r>
              <a:rPr lang="lt-LT" sz="1400" dirty="0" smtClean="0"/>
              <a:t>422 Bendradarbiavimas su tėvais </a:t>
            </a:r>
          </a:p>
          <a:p>
            <a:r>
              <a:rPr lang="lt-LT" sz="1400" dirty="0" smtClean="0"/>
              <a:t>(-18)</a:t>
            </a:r>
          </a:p>
          <a:p>
            <a:r>
              <a:rPr lang="lt-LT" sz="1400" dirty="0" smtClean="0"/>
              <a:t>421 Veikimas kartu (+5)</a:t>
            </a:r>
          </a:p>
          <a:p>
            <a:r>
              <a:rPr lang="lt-LT" sz="1400" dirty="0" smtClean="0"/>
              <a:t>432 Nuolatinis profesinis tobulėjimas (+14)</a:t>
            </a:r>
            <a:endParaRPr lang="lt-LT" sz="1400" dirty="0"/>
          </a:p>
        </p:txBody>
      </p:sp>
      <p:sp>
        <p:nvSpPr>
          <p:cNvPr id="5" name="TextBox 4"/>
          <p:cNvSpPr txBox="1"/>
          <p:nvPr/>
        </p:nvSpPr>
        <p:spPr>
          <a:xfrm>
            <a:off x="6372200" y="4869160"/>
            <a:ext cx="2771800" cy="1815882"/>
          </a:xfrm>
          <a:prstGeom prst="rect">
            <a:avLst/>
          </a:prstGeom>
          <a:noFill/>
        </p:spPr>
        <p:txBody>
          <a:bodyPr wrap="square" rtlCol="0">
            <a:spAutoFit/>
          </a:bodyPr>
          <a:lstStyle/>
          <a:p>
            <a:r>
              <a:rPr lang="lt-LT" sz="1400" dirty="0" smtClean="0"/>
              <a:t>Išvados: Sukurta nauja strategija, matome perspektyvą, turime susitarimus, aktyviai veikia savivalda, tačiau bendradarbiauti vis dar mokomės( ! ), nes ima trūkti profesinių įgūdžių. Tai nenutrūkstamas procesas,.</a:t>
            </a:r>
            <a:endParaRPr lang="lt-LT" sz="1400" dirty="0"/>
          </a:p>
        </p:txBody>
      </p:sp>
      <p:graphicFrame>
        <p:nvGraphicFramePr>
          <p:cNvPr id="6" name="Diagrama 5"/>
          <p:cNvGraphicFramePr/>
          <p:nvPr/>
        </p:nvGraphicFramePr>
        <p:xfrm>
          <a:off x="179512" y="476672"/>
          <a:ext cx="8784976"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620688"/>
            <a:ext cx="8229600" cy="1066800"/>
          </a:xfrm>
        </p:spPr>
        <p:txBody>
          <a:bodyPr/>
          <a:lstStyle/>
          <a:p>
            <a:r>
              <a:rPr lang="lt-LT" dirty="0" smtClean="0"/>
              <a:t>Kas toliau?</a:t>
            </a:r>
            <a:endParaRPr lang="lt-LT" dirty="0"/>
          </a:p>
        </p:txBody>
      </p:sp>
      <p:sp>
        <p:nvSpPr>
          <p:cNvPr id="3" name="Turinio vietos rezervavimo ženklas 2"/>
          <p:cNvSpPr>
            <a:spLocks noGrp="1"/>
          </p:cNvSpPr>
          <p:nvPr>
            <p:ph idx="1"/>
          </p:nvPr>
        </p:nvSpPr>
        <p:spPr>
          <a:xfrm>
            <a:off x="395536" y="1772816"/>
            <a:ext cx="8229600" cy="4325112"/>
          </a:xfrm>
        </p:spPr>
        <p:txBody>
          <a:bodyPr>
            <a:normAutofit fontScale="85000" lnSpcReduction="10000"/>
          </a:bodyPr>
          <a:lstStyle/>
          <a:p>
            <a:r>
              <a:rPr lang="lt-LT" dirty="0" smtClean="0"/>
              <a:t>Giluminis įsivertinimas:</a:t>
            </a:r>
          </a:p>
          <a:p>
            <a:r>
              <a:rPr lang="lt-LT" dirty="0" smtClean="0"/>
              <a:t>Apklausa mokiniams, tėvams (IQES sistemoje);</a:t>
            </a:r>
          </a:p>
          <a:p>
            <a:r>
              <a:rPr lang="lt-LT" dirty="0" smtClean="0"/>
              <a:t>Problemų krepšelis:</a:t>
            </a:r>
          </a:p>
          <a:p>
            <a:pPr marL="411163" indent="-411163">
              <a:buNone/>
              <a:tabLst>
                <a:tab pos="450850" algn="l"/>
              </a:tabLst>
            </a:pPr>
            <a:r>
              <a:rPr lang="lt-LT" dirty="0" smtClean="0"/>
              <a:t>Gimnazijos veiklų įsivertinimai (sėkmės ir tobulintini dalykai)</a:t>
            </a:r>
          </a:p>
          <a:p>
            <a:pPr marL="411163" indent="-411163">
              <a:buNone/>
              <a:tabLst>
                <a:tab pos="450850" algn="l"/>
              </a:tabLst>
            </a:pPr>
            <a:r>
              <a:rPr lang="lt-LT" dirty="0" smtClean="0"/>
              <a:t>Rodiklių krepšelis:</a:t>
            </a:r>
          </a:p>
          <a:p>
            <a:pPr algn="ctr">
              <a:buNone/>
            </a:pPr>
            <a:r>
              <a:rPr lang="lt-LT" dirty="0" smtClean="0"/>
              <a:t>Patyrinėti  mokymąsi (rodikliai 222, 231 24)pamokos planavimas, mokymosi metodai ir būdai,  bei vertinimo organizavimas, keliant apibrėžtus mokymosi tikslus ir uždavinius, mokant mokinius įsivertinti), kuris įtakoja asmeninę mokinių pažangą ir pasiekimus (121).</a:t>
            </a:r>
          </a:p>
          <a:p>
            <a:r>
              <a:rPr lang="lt-LT" dirty="0" smtClean="0"/>
              <a:t>Ar pritarsite? Jūsų pastebėjimai ir patarimai.</a:t>
            </a:r>
            <a:endParaRPr lang="lt-L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457200" y="1524000"/>
            <a:ext cx="8229600" cy="2697088"/>
          </a:xfrm>
        </p:spPr>
        <p:txBody>
          <a:bodyPr/>
          <a:lstStyle/>
          <a:p>
            <a:pPr algn="ctr">
              <a:buFontTx/>
              <a:buNone/>
            </a:pPr>
            <a:r>
              <a:rPr lang="lt-LT" b="1" dirty="0">
                <a:effectLst>
                  <a:outerShdw blurRad="38100" dist="38100" dir="2700000" algn="tl">
                    <a:srgbClr val="000000">
                      <a:alpha val="43137"/>
                    </a:srgbClr>
                  </a:outerShdw>
                </a:effectLst>
                <a:latin typeface="Comic Sans MS" pitchFamily="66" charset="0"/>
              </a:rPr>
              <a:t>Profesorius </a:t>
            </a:r>
            <a:r>
              <a:rPr lang="lt-LT" b="1" i="1" dirty="0" err="1">
                <a:effectLst>
                  <a:outerShdw blurRad="38100" dist="38100" dir="2700000" algn="tl">
                    <a:srgbClr val="000000">
                      <a:alpha val="43137"/>
                    </a:srgbClr>
                  </a:outerShdw>
                </a:effectLst>
                <a:latin typeface="Comic Sans MS" pitchFamily="66" charset="0"/>
              </a:rPr>
              <a:t>Andy</a:t>
            </a:r>
            <a:r>
              <a:rPr lang="lt-LT" b="1" i="1" dirty="0">
                <a:effectLst>
                  <a:outerShdw blurRad="38100" dist="38100" dir="2700000" algn="tl">
                    <a:srgbClr val="000000">
                      <a:alpha val="43137"/>
                    </a:srgbClr>
                  </a:outerShdw>
                </a:effectLst>
                <a:latin typeface="Comic Sans MS" pitchFamily="66" charset="0"/>
              </a:rPr>
              <a:t> </a:t>
            </a:r>
            <a:r>
              <a:rPr lang="lt-LT" b="1" i="1" dirty="0" smtClean="0">
                <a:effectLst>
                  <a:outerShdw blurRad="38100" dist="38100" dir="2700000" algn="tl">
                    <a:srgbClr val="000000">
                      <a:alpha val="43137"/>
                    </a:srgbClr>
                  </a:outerShdw>
                </a:effectLst>
                <a:latin typeface="Comic Sans MS" pitchFamily="66" charset="0"/>
              </a:rPr>
              <a:t> </a:t>
            </a:r>
            <a:r>
              <a:rPr lang="lt-LT" b="1" i="1" dirty="0" err="1" smtClean="0">
                <a:effectLst>
                  <a:outerShdw blurRad="38100" dist="38100" dir="2700000" algn="tl">
                    <a:srgbClr val="000000">
                      <a:alpha val="43137"/>
                    </a:srgbClr>
                  </a:outerShdw>
                </a:effectLst>
                <a:latin typeface="Comic Sans MS" pitchFamily="66" charset="0"/>
              </a:rPr>
              <a:t>Hargreavesas</a:t>
            </a:r>
            <a:r>
              <a:rPr lang="lt-LT" b="1" i="1" dirty="0">
                <a:effectLst>
                  <a:outerShdw blurRad="38100" dist="38100" dir="2700000" algn="tl">
                    <a:srgbClr val="000000">
                      <a:alpha val="43137"/>
                    </a:srgbClr>
                  </a:outerShdw>
                </a:effectLst>
                <a:latin typeface="Comic Sans MS" pitchFamily="66" charset="0"/>
              </a:rPr>
              <a:t>:  </a:t>
            </a:r>
            <a:r>
              <a:rPr lang="lt-LT" b="1" dirty="0">
                <a:effectLst>
                  <a:outerShdw blurRad="38100" dist="38100" dir="2700000" algn="tl">
                    <a:srgbClr val="000000">
                      <a:alpha val="43137"/>
                    </a:srgbClr>
                  </a:outerShdw>
                </a:effectLst>
                <a:latin typeface="Comic Sans MS" pitchFamily="66" charset="0"/>
              </a:rPr>
              <a:t>mokyklų įsivertinimas atskleidžia tokius dalykus, kurių švietimo darbuotojai net nemano esant; šis procesas labai naudingas, bet jis reikalauja daug laiko ir energijos bei </a:t>
            </a:r>
            <a:r>
              <a:rPr lang="lt-LT" b="1" u="sng" dirty="0" smtClean="0">
                <a:effectLst>
                  <a:outerShdw blurRad="38100" dist="38100" dir="2700000" algn="tl">
                    <a:srgbClr val="000000">
                      <a:alpha val="43137"/>
                    </a:srgbClr>
                  </a:outerShdw>
                </a:effectLst>
                <a:latin typeface="Comic Sans MS" pitchFamily="66" charset="0"/>
              </a:rPr>
              <a:t>metodikos (!) </a:t>
            </a:r>
            <a:r>
              <a:rPr lang="lt-LT" b="1" u="sng" dirty="0">
                <a:effectLst>
                  <a:outerShdw blurRad="38100" dist="38100" dir="2700000" algn="tl">
                    <a:srgbClr val="000000">
                      <a:alpha val="43137"/>
                    </a:srgbClr>
                  </a:outerShdw>
                </a:effectLst>
                <a:latin typeface="Comic Sans MS" pitchFamily="66" charset="0"/>
              </a:rPr>
              <a:t>i</a:t>
            </a:r>
            <a:r>
              <a:rPr lang="lt-LT" b="1" dirty="0">
                <a:effectLst>
                  <a:outerShdw blurRad="38100" dist="38100" dir="2700000" algn="tl">
                    <a:srgbClr val="000000">
                      <a:alpha val="43137"/>
                    </a:srgbClr>
                  </a:outerShdw>
                </a:effectLst>
                <a:latin typeface="Comic Sans MS" pitchFamily="66" charset="0"/>
              </a:rPr>
              <a:t>šmanymo</a:t>
            </a:r>
            <a:r>
              <a:rPr lang="lt-LT" dirty="0">
                <a:latin typeface="Comic Sans MS" pitchFamily="66"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veikslėlis 4" descr="dvyliktokai 2013 s2.jpg"/>
          <p:cNvPicPr>
            <a:picLocks noChangeAspect="1"/>
          </p:cNvPicPr>
          <p:nvPr/>
        </p:nvPicPr>
        <p:blipFill>
          <a:blip r:embed="rId2" cstate="print"/>
          <a:stretch>
            <a:fillRect/>
          </a:stretch>
        </p:blipFill>
        <p:spPr>
          <a:xfrm>
            <a:off x="-468560" y="-627713"/>
            <a:ext cx="9612560" cy="7485713"/>
          </a:xfrm>
          <a:prstGeom prst="rect">
            <a:avLst/>
          </a:prstGeom>
        </p:spPr>
      </p:pic>
      <p:sp>
        <p:nvSpPr>
          <p:cNvPr id="2" name="Turinio vietos rezervavimo ženklas 1"/>
          <p:cNvSpPr>
            <a:spLocks noGrp="1"/>
          </p:cNvSpPr>
          <p:nvPr>
            <p:ph idx="1"/>
          </p:nvPr>
        </p:nvSpPr>
        <p:spPr>
          <a:xfrm>
            <a:off x="251520" y="4293096"/>
            <a:ext cx="8229600" cy="968896"/>
          </a:xfrm>
        </p:spPr>
        <p:txBody>
          <a:bodyPr>
            <a:normAutofit/>
          </a:bodyPr>
          <a:lstStyle/>
          <a:p>
            <a:pPr algn="ctr">
              <a:buNone/>
            </a:pPr>
            <a:r>
              <a:rPr lang="lt-LT" sz="4000" b="1" dirty="0" smtClean="0">
                <a:effectLst>
                  <a:outerShdw blurRad="38100" dist="38100" dir="2700000" algn="tl">
                    <a:srgbClr val="000000">
                      <a:alpha val="43137"/>
                    </a:srgbClr>
                  </a:outerShdw>
                </a:effectLst>
                <a:latin typeface="Calibri" pitchFamily="34" charset="0"/>
              </a:rPr>
              <a:t>Ačiū už dėmesį  </a:t>
            </a:r>
            <a:r>
              <a:rPr lang="lt-LT" sz="4000" b="1" dirty="0" smtClean="0">
                <a:effectLst>
                  <a:outerShdw blurRad="38100" dist="38100" dir="2700000" algn="tl">
                    <a:srgbClr val="000000">
                      <a:alpha val="43137"/>
                    </a:srgbClr>
                  </a:outerShdw>
                </a:effectLst>
                <a:latin typeface="Calibri" pitchFamily="34" charset="0"/>
                <a:sym typeface="Wingdings" pitchFamily="2" charset="2"/>
              </a:rPr>
              <a:t></a:t>
            </a:r>
            <a:endParaRPr lang="lt-LT" sz="4000" b="1"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Įsivertinimas</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b="1" dirty="0" smtClean="0"/>
              <a:t>Švietimo įstatymas. 37 straipsnis. Švietimo kokybė. (</a:t>
            </a:r>
            <a:r>
              <a:rPr lang="lt-LT" dirty="0" smtClean="0"/>
              <a:t>4.) Švietimo kokybei gerinti vykdoma švietimo </a:t>
            </a:r>
            <a:r>
              <a:rPr lang="lt-LT" dirty="0" err="1" smtClean="0"/>
              <a:t>stebėsena</a:t>
            </a:r>
            <a:r>
              <a:rPr lang="lt-LT" dirty="0" smtClean="0"/>
              <a:t>, tyrimai, mokyklų veiklos </a:t>
            </a:r>
            <a:r>
              <a:rPr lang="lt-LT" b="1" i="1" dirty="0" smtClean="0">
                <a:solidFill>
                  <a:srgbClr val="FF0000"/>
                </a:solidFill>
                <a:effectLst>
                  <a:outerShdw blurRad="38100" dist="38100" dir="2700000" algn="tl">
                    <a:srgbClr val="000000">
                      <a:alpha val="43137"/>
                    </a:srgbClr>
                  </a:outerShdw>
                </a:effectLst>
              </a:rPr>
              <a:t>įsivertinimas </a:t>
            </a:r>
            <a:r>
              <a:rPr lang="lt-LT" dirty="0" smtClean="0"/>
              <a:t>ir išorinis vertinimas,</a:t>
            </a:r>
            <a:r>
              <a:rPr lang="lt-LT" b="1" dirty="0" smtClean="0"/>
              <a:t> </a:t>
            </a:r>
            <a:r>
              <a:rPr lang="lt-LT" dirty="0" smtClean="0"/>
              <a:t>mokyklų vadovų ir mokytojų atestacija, mokymosi pasiekimų vertinimas.</a:t>
            </a:r>
          </a:p>
          <a:p>
            <a:r>
              <a:rPr lang="lt-LT" b="1" dirty="0" smtClean="0"/>
              <a:t> (5.)</a:t>
            </a:r>
            <a:r>
              <a:rPr lang="lt-LT" dirty="0" smtClean="0"/>
              <a:t>Mokyklos (išskyrus aukštąsias mokyklas) veiklos įsivertinimo sritis, atlikimo metodiką pasirenka </a:t>
            </a:r>
            <a:r>
              <a:rPr lang="lt-LT" b="1" dirty="0" smtClean="0">
                <a:solidFill>
                  <a:srgbClr val="FF0000"/>
                </a:solidFill>
                <a:effectLst>
                  <a:outerShdw blurRad="38100" dist="38100" dir="2700000" algn="tl">
                    <a:srgbClr val="000000">
                      <a:alpha val="43137"/>
                    </a:srgbClr>
                  </a:outerShdw>
                </a:effectLst>
              </a:rPr>
              <a:t>mokyklos  taryba</a:t>
            </a:r>
            <a:r>
              <a:rPr lang="lt-LT" dirty="0" smtClean="0"/>
              <a:t>. Ji analizuoja įsivertinimo rezultatus ir priima sprendimus dėl veiklos tobulinimo. </a:t>
            </a:r>
          </a:p>
          <a:p>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274638"/>
            <a:ext cx="8856984" cy="1786210"/>
          </a:xfrm>
        </p:spPr>
        <p:txBody>
          <a:bodyPr>
            <a:noAutofit/>
          </a:bodyPr>
          <a:lstStyle/>
          <a:p>
            <a:pPr algn="ctr" hangingPunct="0"/>
            <a:r>
              <a:rPr lang="lt-LT" b="1" dirty="0" smtClean="0">
                <a:effectLst>
                  <a:outerShdw blurRad="38100" dist="38100" dir="2700000" algn="tl">
                    <a:srgbClr val="000000">
                      <a:alpha val="43137"/>
                    </a:srgbClr>
                  </a:outerShdw>
                </a:effectLst>
              </a:rPr>
              <a:t>Vidaus veiklos kokybės įsivertinimas pagal Geros mokyklos koncepciją</a:t>
            </a:r>
            <a:endParaRPr lang="lt-LT" b="1"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a:xfrm>
            <a:off x="539552" y="2148840"/>
            <a:ext cx="8229600" cy="4709160"/>
          </a:xfrm>
        </p:spPr>
        <p:txBody>
          <a:bodyPr>
            <a:normAutofit fontScale="92500"/>
          </a:bodyPr>
          <a:lstStyle/>
          <a:p>
            <a:r>
              <a:rPr lang="lt-LT" dirty="0" smtClean="0"/>
              <a:t>Geros mokyklos koncepcijos pagrindu sukurta vidaus veiklos kokybės įsivertinimo metodika,  kuri padeda nustatyti gimnazijos veiklos kokybės lygį, </a:t>
            </a:r>
            <a:r>
              <a:rPr lang="lt-LT" u="sng" dirty="0" smtClean="0">
                <a:effectLst>
                  <a:outerShdw blurRad="38100" dist="38100" dir="2700000" algn="tl">
                    <a:srgbClr val="000000">
                      <a:alpha val="43137"/>
                    </a:srgbClr>
                  </a:outerShdw>
                </a:effectLst>
              </a:rPr>
              <a:t>parodo  </a:t>
            </a:r>
            <a:r>
              <a:rPr lang="lt-LT" dirty="0" smtClean="0"/>
              <a:t> veiklos kryptį bei gaires ir </a:t>
            </a:r>
            <a:r>
              <a:rPr lang="lt-LT" u="sng" dirty="0" smtClean="0">
                <a:effectLst>
                  <a:outerShdw blurRad="38100" dist="38100" dir="2700000" algn="tl">
                    <a:srgbClr val="000000">
                      <a:alpha val="43137"/>
                    </a:srgbClr>
                  </a:outerShdw>
                </a:effectLst>
              </a:rPr>
              <a:t>įgalina mus  veikti</a:t>
            </a:r>
            <a:r>
              <a:rPr lang="lt-LT" dirty="0" smtClean="0"/>
              <a:t>. </a:t>
            </a:r>
          </a:p>
          <a:p>
            <a:r>
              <a:rPr lang="lt-LT" dirty="0" smtClean="0"/>
              <a:t> Mums svarbu: </a:t>
            </a:r>
            <a:r>
              <a:rPr lang="lt-LT" dirty="0" smtClean="0">
                <a:effectLst>
                  <a:outerShdw blurRad="38100" dist="38100" dir="2700000" algn="tl">
                    <a:srgbClr val="000000">
                      <a:alpha val="43137"/>
                    </a:srgbClr>
                  </a:outerShdw>
                </a:effectLst>
              </a:rPr>
              <a:t>kokie gimnazijos </a:t>
            </a:r>
            <a:r>
              <a:rPr lang="lt-LT" u="sng" dirty="0" smtClean="0">
                <a:effectLst>
                  <a:outerShdw blurRad="38100" dist="38100" dir="2700000" algn="tl">
                    <a:srgbClr val="000000">
                      <a:alpha val="43137"/>
                    </a:srgbClr>
                  </a:outerShdw>
                </a:effectLst>
              </a:rPr>
              <a:t>bruoža</a:t>
            </a:r>
            <a:r>
              <a:rPr lang="lt-LT" dirty="0" smtClean="0">
                <a:effectLst>
                  <a:outerShdw blurRad="38100" dist="38100" dir="2700000" algn="tl">
                    <a:srgbClr val="000000">
                      <a:alpha val="43137"/>
                    </a:srgbClr>
                  </a:outerShdw>
                </a:effectLst>
              </a:rPr>
              <a:t>i</a:t>
            </a:r>
            <a:r>
              <a:rPr lang="lt-LT" dirty="0" smtClean="0"/>
              <a:t> susitarus tarpusavyje  laikomi </a:t>
            </a:r>
            <a:r>
              <a:rPr lang="lt-LT" u="sng" dirty="0" smtClean="0">
                <a:effectLst>
                  <a:outerShdw blurRad="38100" dist="38100" dir="2700000" algn="tl">
                    <a:srgbClr val="000000">
                      <a:alpha val="43137"/>
                    </a:srgbClr>
                  </a:outerShdw>
                </a:effectLst>
              </a:rPr>
              <a:t>vertingais</a:t>
            </a:r>
            <a:r>
              <a:rPr lang="lt-LT" dirty="0" smtClean="0"/>
              <a:t> bei </a:t>
            </a:r>
            <a:r>
              <a:rPr lang="lt-LT" u="sng" dirty="0" smtClean="0">
                <a:effectLst>
                  <a:outerShdw blurRad="38100" dist="38100" dir="2700000" algn="tl">
                    <a:srgbClr val="000000">
                      <a:alpha val="43137"/>
                    </a:srgbClr>
                  </a:outerShdw>
                </a:effectLst>
              </a:rPr>
              <a:t>pageidaujamais</a:t>
            </a:r>
            <a:r>
              <a:rPr lang="lt-LT" dirty="0" smtClean="0"/>
              <a:t>, paskatina ilgalaikes gimnazijos </a:t>
            </a:r>
            <a:r>
              <a:rPr lang="lt-LT" u="sng" dirty="0" smtClean="0">
                <a:effectLst>
                  <a:outerShdw blurRad="38100" dist="38100" dir="2700000" algn="tl">
                    <a:srgbClr val="000000">
                      <a:alpha val="43137"/>
                    </a:srgbClr>
                  </a:outerShdw>
                </a:effectLst>
              </a:rPr>
              <a:t>tobulinimo </a:t>
            </a:r>
            <a:r>
              <a:rPr lang="lt-LT" dirty="0" smtClean="0"/>
              <a:t>iniciatyvas.  Tai skirta mokiniams, mokytojams, tėvams, vadovams ir mokyklų savininko teises ir pareigas įgyvendinančioms institucijoms.</a:t>
            </a:r>
          </a:p>
          <a:p>
            <a:endParaRPr lang="en-GB" dirty="0" smtClean="0"/>
          </a:p>
          <a:p>
            <a:endParaRPr lang="lt-L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Gera mokykla!?</a:t>
            </a:r>
            <a:endParaRPr lang="lt-LT" dirty="0"/>
          </a:p>
        </p:txBody>
      </p:sp>
      <p:sp>
        <p:nvSpPr>
          <p:cNvPr id="3" name="Turinio vietos rezervavimo ženklas 2"/>
          <p:cNvSpPr>
            <a:spLocks noGrp="1"/>
          </p:cNvSpPr>
          <p:nvPr>
            <p:ph idx="1"/>
          </p:nvPr>
        </p:nvSpPr>
        <p:spPr/>
        <p:txBody>
          <a:bodyPr>
            <a:normAutofit lnSpcReduction="10000"/>
          </a:bodyPr>
          <a:lstStyle/>
          <a:p>
            <a:pPr>
              <a:buNone/>
            </a:pPr>
            <a:r>
              <a:rPr lang="lt-LT" dirty="0" smtClean="0"/>
              <a:t>Koks bus </a:t>
            </a:r>
            <a:r>
              <a:rPr lang="lt-LT" b="1" dirty="0" smtClean="0">
                <a:effectLst>
                  <a:outerShdw blurRad="38100" dist="38100" dir="2700000" algn="tl">
                    <a:srgbClr val="000000">
                      <a:alpha val="43137"/>
                    </a:srgbClr>
                  </a:outerShdw>
                </a:effectLst>
              </a:rPr>
              <a:t>mokymasis </a:t>
            </a:r>
            <a:r>
              <a:rPr lang="lt-LT" dirty="0" smtClean="0"/>
              <a:t>ateityje?</a:t>
            </a:r>
          </a:p>
          <a:p>
            <a:r>
              <a:rPr lang="lt-LT" dirty="0" smtClean="0"/>
              <a:t>Tendencija – nuo švietimo visiems pereinama prie švietimo kiekvienam, t. y. personalizuoto, suasmeninto ugdymo(si) ir mokymo(si) pripažįstant, kad žmonių patirtys, poreikiai, siekiai skiriasi ir mokomasi skirtingais tempais ir būdais. </a:t>
            </a:r>
          </a:p>
          <a:p>
            <a:r>
              <a:rPr lang="lt-LT" dirty="0" smtClean="0"/>
              <a:t>Mokymasis „</a:t>
            </a:r>
            <a:r>
              <a:rPr lang="lt-LT" dirty="0" err="1" smtClean="0"/>
              <a:t>socialėja</a:t>
            </a:r>
            <a:r>
              <a:rPr lang="lt-LT" dirty="0" smtClean="0"/>
              <a:t>“ – mokomasi </a:t>
            </a:r>
            <a:r>
              <a:rPr lang="lt-LT" dirty="0" err="1" smtClean="0"/>
              <a:t>partneriškai</a:t>
            </a:r>
            <a:r>
              <a:rPr lang="lt-LT" dirty="0" smtClean="0"/>
              <a:t>, grupėse, komandose, įvairiuose socialiniuose ir virtualiuose tinkluose.</a:t>
            </a:r>
            <a:endParaRPr lang="en-GB" dirty="0" smtClean="0"/>
          </a:p>
          <a:p>
            <a:endParaRPr lang="lt-L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611560" y="2276872"/>
            <a:ext cx="8229600" cy="900336"/>
          </a:xfrm>
        </p:spPr>
        <p:txBody>
          <a:bodyPr/>
          <a:lstStyle/>
          <a:p>
            <a:pPr algn="ctr"/>
            <a:r>
              <a:rPr lang="lt-LT" b="1" dirty="0" smtClean="0">
                <a:effectLst>
                  <a:outerShdw blurRad="38100" dist="38100" dir="2700000" algn="tl">
                    <a:srgbClr val="000000">
                      <a:alpha val="43137"/>
                    </a:srgbClr>
                  </a:outerShdw>
                </a:effectLst>
              </a:rPr>
              <a:t>VĮ modelis</a:t>
            </a:r>
            <a:endParaRPr lang="lt-LT" b="1" dirty="0">
              <a:effectLst>
                <a:outerShdw blurRad="38100" dist="38100" dir="2700000" algn="tl">
                  <a:srgbClr val="000000">
                    <a:alpha val="43137"/>
                  </a:srgbClr>
                </a:outerShdw>
              </a:effectLst>
            </a:endParaRPr>
          </a:p>
        </p:txBody>
      </p:sp>
      <p:sp>
        <p:nvSpPr>
          <p:cNvPr id="5" name="Stačiakampis 4"/>
          <p:cNvSpPr/>
          <p:nvPr/>
        </p:nvSpPr>
        <p:spPr>
          <a:xfrm>
            <a:off x="2915816" y="1124744"/>
            <a:ext cx="36004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VĮ koordinacinė grupė</a:t>
            </a:r>
            <a:endParaRPr lang="lt-LT" dirty="0"/>
          </a:p>
        </p:txBody>
      </p:sp>
      <p:sp>
        <p:nvSpPr>
          <p:cNvPr id="6" name="Stačiakampis 5"/>
          <p:cNvSpPr/>
          <p:nvPr/>
        </p:nvSpPr>
        <p:spPr>
          <a:xfrm>
            <a:off x="2843808" y="1916832"/>
            <a:ext cx="36724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VĮ organizavimo planas</a:t>
            </a:r>
            <a:endParaRPr lang="lt-LT" dirty="0"/>
          </a:p>
        </p:txBody>
      </p:sp>
      <p:sp>
        <p:nvSpPr>
          <p:cNvPr id="7" name="Stačiakampis 6"/>
          <p:cNvSpPr/>
          <p:nvPr/>
        </p:nvSpPr>
        <p:spPr>
          <a:xfrm>
            <a:off x="2843808" y="2564904"/>
            <a:ext cx="367240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VĮ etapai</a:t>
            </a:r>
            <a:endParaRPr lang="lt-LT" dirty="0"/>
          </a:p>
        </p:txBody>
      </p:sp>
      <p:sp>
        <p:nvSpPr>
          <p:cNvPr id="8" name="Stačiakampis 7"/>
          <p:cNvSpPr/>
          <p:nvPr/>
        </p:nvSpPr>
        <p:spPr>
          <a:xfrm>
            <a:off x="2843808" y="3140968"/>
            <a:ext cx="367240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Platusis įsivertinimas – išvados, svarstymai, ataskaita</a:t>
            </a:r>
            <a:endParaRPr lang="lt-LT" dirty="0"/>
          </a:p>
        </p:txBody>
      </p:sp>
      <p:sp>
        <p:nvSpPr>
          <p:cNvPr id="9" name="Stačiakampis 8"/>
          <p:cNvSpPr/>
          <p:nvPr/>
        </p:nvSpPr>
        <p:spPr>
          <a:xfrm>
            <a:off x="2771800" y="3933056"/>
            <a:ext cx="3744416" cy="576064"/>
          </a:xfrm>
          <a:prstGeom prst="rec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effectLst>
                  <a:outerShdw blurRad="38100" dist="38100" dir="2700000" algn="tl">
                    <a:srgbClr val="000000">
                      <a:alpha val="43137"/>
                    </a:srgbClr>
                  </a:outerShdw>
                </a:effectLst>
                <a:hlinkClick r:id="" action="ppaction://hlinkshowjump?jump=lastslide"/>
              </a:rPr>
              <a:t>Problemų krepšelis</a:t>
            </a:r>
            <a:endParaRPr lang="lt-LT" b="1" dirty="0">
              <a:effectLst>
                <a:outerShdw blurRad="38100" dist="38100" dir="2700000" algn="tl">
                  <a:srgbClr val="000000">
                    <a:alpha val="43137"/>
                  </a:srgbClr>
                </a:outerShdw>
              </a:effectLst>
            </a:endParaRPr>
          </a:p>
        </p:txBody>
      </p:sp>
      <p:sp>
        <p:nvSpPr>
          <p:cNvPr id="10" name="Stačiakampis 9"/>
          <p:cNvSpPr/>
          <p:nvPr/>
        </p:nvSpPr>
        <p:spPr>
          <a:xfrm>
            <a:off x="2699792" y="4581128"/>
            <a:ext cx="38884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Vertinimo instrumentai (visų gimnazijos veiklų įsivertinimai), duomenų rinkimas, jų analizavimas</a:t>
            </a:r>
            <a:endParaRPr lang="lt-LT" dirty="0"/>
          </a:p>
        </p:txBody>
      </p:sp>
      <p:sp>
        <p:nvSpPr>
          <p:cNvPr id="11" name="Stačiakampis 10"/>
          <p:cNvSpPr/>
          <p:nvPr/>
        </p:nvSpPr>
        <p:spPr>
          <a:xfrm>
            <a:off x="2699792" y="5517232"/>
            <a:ext cx="39604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 Vertinimų pristatymai visais lygiais</a:t>
            </a:r>
            <a:endParaRPr lang="lt-LT" dirty="0"/>
          </a:p>
        </p:txBody>
      </p:sp>
      <p:sp>
        <p:nvSpPr>
          <p:cNvPr id="12" name="Stačiakampis 11"/>
          <p:cNvSpPr/>
          <p:nvPr/>
        </p:nvSpPr>
        <p:spPr>
          <a:xfrm>
            <a:off x="2627784" y="6021288"/>
            <a:ext cx="396044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dirty="0" smtClean="0"/>
              <a:t>Veiklos kokybės tobulinimo prioritetai, planavimas</a:t>
            </a:r>
            <a:endParaRPr lang="lt-LT" dirty="0"/>
          </a:p>
        </p:txBody>
      </p:sp>
      <p:sp>
        <p:nvSpPr>
          <p:cNvPr id="13" name="TextBox 12"/>
          <p:cNvSpPr txBox="1"/>
          <p:nvPr/>
        </p:nvSpPr>
        <p:spPr>
          <a:xfrm>
            <a:off x="2195736" y="260648"/>
            <a:ext cx="5184576" cy="707886"/>
          </a:xfrm>
          <a:prstGeom prst="rect">
            <a:avLst/>
          </a:prstGeom>
          <a:noFill/>
        </p:spPr>
        <p:txBody>
          <a:bodyPr wrap="square" rtlCol="0">
            <a:spAutoFit/>
          </a:bodyPr>
          <a:lstStyle/>
          <a:p>
            <a:pPr algn="ctr"/>
            <a:r>
              <a:rPr lang="lt-LT" sz="4000" b="1" dirty="0" smtClean="0">
                <a:effectLst>
                  <a:outerShdw blurRad="38100" dist="38100" dir="2700000" algn="tl">
                    <a:srgbClr val="000000">
                      <a:alpha val="43137"/>
                    </a:srgbClr>
                  </a:outerShdw>
                </a:effectLst>
                <a:latin typeface="Calibri" pitchFamily="34" charset="0"/>
              </a:rPr>
              <a:t>VĮ modelis</a:t>
            </a:r>
            <a:endParaRPr lang="lt-LT" sz="4000" b="1"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188640"/>
            <a:ext cx="8892480" cy="1219200"/>
          </a:xfrm>
        </p:spPr>
        <p:txBody>
          <a:bodyPr>
            <a:normAutofit fontScale="90000"/>
          </a:bodyPr>
          <a:lstStyle/>
          <a:p>
            <a:pPr algn="ctr"/>
            <a:r>
              <a:rPr lang="lt-LT" b="1" dirty="0" smtClean="0">
                <a:effectLst>
                  <a:outerShdw blurRad="38100" dist="38100" dir="2700000" algn="tl">
                    <a:srgbClr val="000000">
                      <a:alpha val="43137"/>
                    </a:srgbClr>
                  </a:outerShdw>
                </a:effectLst>
              </a:rPr>
              <a:t>Pasiekimas –efektyvus veiklos kokybės įsivertinimo modelio panaudojimas</a:t>
            </a:r>
            <a:endParaRPr lang="lt-LT" b="1" dirty="0">
              <a:effectLst>
                <a:outerShdw blurRad="38100" dist="38100" dir="2700000" algn="tl">
                  <a:srgbClr val="000000">
                    <a:alpha val="43137"/>
                  </a:srgbClr>
                </a:outerShdw>
              </a:effectLst>
            </a:endParaRPr>
          </a:p>
        </p:txBody>
      </p:sp>
      <p:sp>
        <p:nvSpPr>
          <p:cNvPr id="3" name="Stačiakampis 2"/>
          <p:cNvSpPr/>
          <p:nvPr/>
        </p:nvSpPr>
        <p:spPr>
          <a:xfrm>
            <a:off x="1979712" y="1340768"/>
            <a:ext cx="5112568" cy="1047979"/>
          </a:xfrm>
          <a:prstGeom prst="rect">
            <a:avLst/>
          </a:prstGeom>
        </p:spPr>
        <p:txBody>
          <a:bodyPr wrap="square">
            <a:spAutoFit/>
          </a:bodyPr>
          <a:lstStyle/>
          <a:p>
            <a:pPr algn="ctr">
              <a:lnSpc>
                <a:spcPct val="115000"/>
              </a:lnSpc>
              <a:spcAft>
                <a:spcPts val="0"/>
              </a:spcAft>
              <a:tabLst>
                <a:tab pos="457200" algn="l"/>
                <a:tab pos="1028700" algn="l"/>
              </a:tabLst>
            </a:pPr>
            <a:r>
              <a:rPr lang="lt-LT" b="1" dirty="0" smtClean="0">
                <a:effectLst>
                  <a:outerShdw blurRad="38100" dist="38100" dir="2700000" algn="tl">
                    <a:srgbClr val="000000">
                      <a:alpha val="43137"/>
                    </a:srgbClr>
                  </a:outerShdw>
                </a:effectLst>
                <a:ea typeface="Calibri"/>
                <a:cs typeface="Times New Roman"/>
              </a:rPr>
              <a:t>Gimnazijos veiklos planavimo (įskaitant ir pamokos planavimą) patobulinimas, efektyviai panaudojant įsivertinimo išvadas</a:t>
            </a:r>
            <a:r>
              <a:rPr lang="lt-LT" dirty="0" smtClean="0">
                <a:ea typeface="Calibri"/>
                <a:cs typeface="Times New Roman"/>
              </a:rPr>
              <a:t>.</a:t>
            </a:r>
            <a:endParaRPr lang="lt-LT" dirty="0">
              <a:ea typeface="Calibri"/>
              <a:cs typeface="Times New Roman"/>
            </a:endParaRPr>
          </a:p>
        </p:txBody>
      </p:sp>
      <p:sp>
        <p:nvSpPr>
          <p:cNvPr id="4" name="Stačiakampis 3"/>
          <p:cNvSpPr/>
          <p:nvPr/>
        </p:nvSpPr>
        <p:spPr>
          <a:xfrm>
            <a:off x="3491880" y="2924944"/>
            <a:ext cx="4572000" cy="1047979"/>
          </a:xfrm>
          <a:prstGeom prst="rect">
            <a:avLst/>
          </a:prstGeom>
        </p:spPr>
        <p:txBody>
          <a:bodyPr>
            <a:spAutoFit/>
          </a:bodyPr>
          <a:lstStyle/>
          <a:p>
            <a:pPr algn="ctr">
              <a:lnSpc>
                <a:spcPct val="115000"/>
              </a:lnSpc>
              <a:spcAft>
                <a:spcPts val="0"/>
              </a:spcAft>
              <a:tabLst>
                <a:tab pos="457200" algn="l"/>
                <a:tab pos="1028700" algn="l"/>
              </a:tabLst>
            </a:pPr>
            <a:r>
              <a:rPr lang="lt-LT" b="1" dirty="0" smtClean="0">
                <a:effectLst>
                  <a:outerShdw blurRad="38100" dist="38100" dir="2700000" algn="tl">
                    <a:srgbClr val="000000">
                      <a:alpha val="43137"/>
                    </a:srgbClr>
                  </a:outerShdw>
                </a:effectLst>
                <a:ea typeface="Calibri"/>
                <a:cs typeface="Times New Roman"/>
              </a:rPr>
              <a:t>Tikslingo ir efektyvaus mokinių mokymo </a:t>
            </a:r>
            <a:r>
              <a:rPr lang="lt-LT" b="1" i="1" dirty="0" smtClean="0">
                <a:effectLst>
                  <a:outerShdw blurRad="38100" dist="38100" dir="2700000" algn="tl">
                    <a:srgbClr val="000000">
                      <a:alpha val="43137"/>
                    </a:srgbClr>
                  </a:outerShdw>
                </a:effectLst>
                <a:ea typeface="Calibri"/>
                <a:cs typeface="Times New Roman"/>
              </a:rPr>
              <a:t>modelio, susitarimų ir rekomendacijų </a:t>
            </a:r>
            <a:r>
              <a:rPr lang="lt-LT" b="1" dirty="0" smtClean="0">
                <a:effectLst>
                  <a:outerShdw blurRad="38100" dist="38100" dir="2700000" algn="tl">
                    <a:srgbClr val="000000">
                      <a:alpha val="43137"/>
                    </a:srgbClr>
                  </a:outerShdw>
                </a:effectLst>
                <a:ea typeface="Calibri"/>
                <a:cs typeface="Times New Roman"/>
              </a:rPr>
              <a:t> panaudojimas.</a:t>
            </a:r>
            <a:endParaRPr lang="lt-LT" b="1" dirty="0">
              <a:effectLst>
                <a:outerShdw blurRad="38100" dist="38100" dir="2700000" algn="tl">
                  <a:srgbClr val="000000">
                    <a:alpha val="43137"/>
                  </a:srgbClr>
                </a:outerShdw>
              </a:effectLst>
              <a:ea typeface="Calibri"/>
              <a:cs typeface="Times New Roman"/>
            </a:endParaRPr>
          </a:p>
        </p:txBody>
      </p:sp>
      <p:sp>
        <p:nvSpPr>
          <p:cNvPr id="5" name="Rodyklė žemyn 4"/>
          <p:cNvSpPr/>
          <p:nvPr/>
        </p:nvSpPr>
        <p:spPr>
          <a:xfrm rot="14572728">
            <a:off x="2616734" y="3434409"/>
            <a:ext cx="885368" cy="1163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lt-LT" dirty="0" smtClean="0"/>
              <a:t>išvados</a:t>
            </a:r>
            <a:endParaRPr lang="lt-LT" dirty="0"/>
          </a:p>
        </p:txBody>
      </p:sp>
      <p:sp>
        <p:nvSpPr>
          <p:cNvPr id="6" name="Rodyklė žemyn 5"/>
          <p:cNvSpPr/>
          <p:nvPr/>
        </p:nvSpPr>
        <p:spPr>
          <a:xfrm rot="13379762">
            <a:off x="2249617" y="2388286"/>
            <a:ext cx="983244" cy="11305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lt-LT" dirty="0" smtClean="0"/>
              <a:t>išvados</a:t>
            </a:r>
            <a:endParaRPr lang="lt-LT" dirty="0"/>
          </a:p>
        </p:txBody>
      </p:sp>
      <p:sp>
        <p:nvSpPr>
          <p:cNvPr id="8" name="Struktūrinė schema: mazgas 7"/>
          <p:cNvSpPr/>
          <p:nvPr/>
        </p:nvSpPr>
        <p:spPr>
          <a:xfrm>
            <a:off x="3203848" y="2708920"/>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9" name="Struktūrinė schema: mazgas 8"/>
          <p:cNvSpPr/>
          <p:nvPr/>
        </p:nvSpPr>
        <p:spPr>
          <a:xfrm>
            <a:off x="3203848" y="2996952"/>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1" name="Struktūrinė schema: mazgas 10"/>
          <p:cNvSpPr/>
          <p:nvPr/>
        </p:nvSpPr>
        <p:spPr>
          <a:xfrm>
            <a:off x="3356248" y="2861320"/>
            <a:ext cx="144016" cy="144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13" name="TextBox 12"/>
          <p:cNvSpPr txBox="1"/>
          <p:nvPr/>
        </p:nvSpPr>
        <p:spPr>
          <a:xfrm>
            <a:off x="1187624" y="5157192"/>
            <a:ext cx="7704856" cy="1384995"/>
          </a:xfrm>
          <a:prstGeom prst="rect">
            <a:avLst/>
          </a:prstGeom>
          <a:noFill/>
        </p:spPr>
        <p:txBody>
          <a:bodyPr wrap="square" rtlCol="0">
            <a:spAutoFit/>
          </a:bodyPr>
          <a:lstStyle/>
          <a:p>
            <a:pPr lvl="0" algn="ctr" fontAlgn="base">
              <a:spcBef>
                <a:spcPct val="0"/>
              </a:spcBef>
              <a:spcAft>
                <a:spcPct val="0"/>
              </a:spcAft>
            </a:pPr>
            <a:r>
              <a:rPr lang="lt-LT" sz="2800" b="1" dirty="0" smtClean="0">
                <a:effectLst>
                  <a:outerShdw blurRad="38100" dist="38100" dir="2700000" algn="tl">
                    <a:srgbClr val="000000">
                      <a:alpha val="43137"/>
                    </a:srgbClr>
                  </a:outerShdw>
                </a:effectLst>
                <a:latin typeface="Calibri" pitchFamily="34" charset="0"/>
                <a:ea typeface="Calibri" pitchFamily="34" charset="0"/>
                <a:cs typeface="Times New Roman" pitchFamily="18" charset="0"/>
              </a:rPr>
              <a:t>Mokymo(si) kokybės gerinimas</a:t>
            </a:r>
            <a:endParaRPr lang="lt-LT" sz="2800" b="1" dirty="0" smtClean="0">
              <a:effectLst>
                <a:outerShdw blurRad="38100" dist="38100" dir="2700000" algn="tl">
                  <a:srgbClr val="000000">
                    <a:alpha val="43137"/>
                  </a:srgbClr>
                </a:outerShdw>
              </a:effectLst>
              <a:latin typeface="Calibri" pitchFamily="34" charset="0"/>
            </a:endParaRPr>
          </a:p>
          <a:p>
            <a:pPr lvl="0" algn="ctr" eaLnBrk="0" fontAlgn="base" hangingPunct="0">
              <a:spcBef>
                <a:spcPct val="0"/>
              </a:spcBef>
              <a:spcAft>
                <a:spcPct val="0"/>
              </a:spcAft>
            </a:pPr>
            <a:r>
              <a:rPr lang="lt-LT" sz="2800" b="1" dirty="0" smtClean="0">
                <a:effectLst>
                  <a:outerShdw blurRad="38100" dist="38100" dir="2700000" algn="tl">
                    <a:srgbClr val="000000">
                      <a:alpha val="43137"/>
                    </a:srgbClr>
                  </a:outerShdw>
                </a:effectLst>
                <a:latin typeface="Calibri" pitchFamily="34" charset="0"/>
                <a:ea typeface="Batang" charset="-127"/>
                <a:cs typeface="Times New Roman" pitchFamily="18" charset="0"/>
              </a:rPr>
              <a:t>Asmeninės mokinių pažangos ir pasiekimų </a:t>
            </a:r>
          </a:p>
          <a:p>
            <a:pPr lvl="0" algn="ctr" eaLnBrk="0" fontAlgn="base" hangingPunct="0">
              <a:spcBef>
                <a:spcPct val="0"/>
              </a:spcBef>
              <a:spcAft>
                <a:spcPct val="0"/>
              </a:spcAft>
            </a:pPr>
            <a:r>
              <a:rPr lang="lt-LT" sz="2800" b="1" dirty="0" smtClean="0">
                <a:effectLst>
                  <a:outerShdw blurRad="38100" dist="38100" dir="2700000" algn="tl">
                    <a:srgbClr val="000000">
                      <a:alpha val="43137"/>
                    </a:srgbClr>
                  </a:outerShdw>
                </a:effectLst>
                <a:latin typeface="Calibri" pitchFamily="34" charset="0"/>
                <a:ea typeface="Batang" charset="-127"/>
                <a:cs typeface="Times New Roman" pitchFamily="18" charset="0"/>
              </a:rPr>
              <a:t>Kūrybiškumo ugdymas</a:t>
            </a:r>
            <a:endParaRPr lang="lt-LT" sz="2800" b="1" dirty="0" smtClean="0">
              <a:effectLst>
                <a:outerShdw blurRad="38100" dist="38100" dir="2700000" algn="tl">
                  <a:srgbClr val="000000">
                    <a:alpha val="43137"/>
                  </a:srgbClr>
                </a:outerShdw>
              </a:effectLst>
              <a:latin typeface="Calibri" pitchFamily="34" charset="0"/>
            </a:endParaRPr>
          </a:p>
        </p:txBody>
      </p:sp>
      <p:sp>
        <p:nvSpPr>
          <p:cNvPr id="15" name="Suapvalintas stačiakampis 14"/>
          <p:cNvSpPr/>
          <p:nvPr/>
        </p:nvSpPr>
        <p:spPr>
          <a:xfrm>
            <a:off x="395536" y="3140968"/>
            <a:ext cx="1800200"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effectLst>
                  <a:outerShdw blurRad="38100" dist="38100" dir="2700000" algn="tl">
                    <a:srgbClr val="000000">
                      <a:alpha val="43137"/>
                    </a:srgbClr>
                  </a:outerShdw>
                </a:effectLst>
              </a:rPr>
              <a:t>Problemų krepšelis</a:t>
            </a:r>
            <a:endParaRPr lang="lt-LT" b="1" dirty="0">
              <a:effectLst>
                <a:outerShdw blurRad="38100" dist="38100" dir="2700000" algn="tl">
                  <a:srgbClr val="000000">
                    <a:alpha val="43137"/>
                  </a:srgbClr>
                </a:outerShdw>
              </a:effectLst>
            </a:endParaRPr>
          </a:p>
        </p:txBody>
      </p:sp>
      <p:sp>
        <p:nvSpPr>
          <p:cNvPr id="16" name="Rodyklė žemyn 15"/>
          <p:cNvSpPr/>
          <p:nvPr/>
        </p:nvSpPr>
        <p:spPr>
          <a:xfrm rot="18442562">
            <a:off x="1339579" y="4613602"/>
            <a:ext cx="864096" cy="13533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lt-LT" dirty="0" smtClean="0"/>
              <a:t>lūkesčiai</a:t>
            </a:r>
            <a:endParaRPr lang="lt-LT" dirty="0"/>
          </a:p>
        </p:txBody>
      </p:sp>
      <p:sp>
        <p:nvSpPr>
          <p:cNvPr id="17" name="Rodyklė žemyn 16"/>
          <p:cNvSpPr/>
          <p:nvPr/>
        </p:nvSpPr>
        <p:spPr>
          <a:xfrm rot="14572728">
            <a:off x="2616735" y="3434409"/>
            <a:ext cx="885368" cy="1163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lt-LT" dirty="0" smtClean="0"/>
              <a:t>išvados</a:t>
            </a:r>
            <a:endParaRPr lang="lt-LT" dirty="0"/>
          </a:p>
        </p:txBody>
      </p:sp>
      <p:sp>
        <p:nvSpPr>
          <p:cNvPr id="19" name="Rodyklė žemyn 18"/>
          <p:cNvSpPr/>
          <p:nvPr/>
        </p:nvSpPr>
        <p:spPr>
          <a:xfrm rot="14572728">
            <a:off x="3552839" y="3722440"/>
            <a:ext cx="885368" cy="11636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lt-LT" dirty="0" smtClean="0"/>
              <a:t>išvados</a:t>
            </a:r>
            <a:endParaRPr lang="lt-LT" dirty="0"/>
          </a:p>
        </p:txBody>
      </p:sp>
      <p:sp>
        <p:nvSpPr>
          <p:cNvPr id="18" name="Stačiakampis 17"/>
          <p:cNvSpPr/>
          <p:nvPr/>
        </p:nvSpPr>
        <p:spPr>
          <a:xfrm>
            <a:off x="5148064" y="4149080"/>
            <a:ext cx="338437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smtClean="0">
                <a:solidFill>
                  <a:srgbClr val="FF0000"/>
                </a:solidFill>
                <a:effectLst>
                  <a:outerShdw blurRad="38100" dist="38100" dir="2700000" algn="tl">
                    <a:srgbClr val="000000">
                      <a:alpha val="43137"/>
                    </a:srgbClr>
                  </a:outerShdw>
                </a:effectLst>
              </a:rPr>
              <a:t>Geras mokymas tiek, kiek geras mokymasis!!!</a:t>
            </a:r>
            <a:endParaRPr lang="lt-LT"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val 2"/>
          <p:cNvSpPr>
            <a:spLocks noChangeArrowheads="1"/>
          </p:cNvSpPr>
          <p:nvPr/>
        </p:nvSpPr>
        <p:spPr bwMode="auto">
          <a:xfrm>
            <a:off x="457200" y="457200"/>
            <a:ext cx="6248400" cy="5029200"/>
          </a:xfrm>
          <a:prstGeom prst="ellipse">
            <a:avLst/>
          </a:prstGeom>
          <a:noFill/>
          <a:ln w="127000">
            <a:solidFill>
              <a:schemeClr val="tx1"/>
            </a:solidFill>
            <a:round/>
            <a:headEnd/>
            <a:tailEnd/>
          </a:ln>
          <a:effectLst/>
        </p:spPr>
        <p:txBody>
          <a:bodyPr wrap="none" anchor="ctr"/>
          <a:lstStyle/>
          <a:p>
            <a:endParaRPr lang="lt-LT"/>
          </a:p>
        </p:txBody>
      </p:sp>
      <p:sp>
        <p:nvSpPr>
          <p:cNvPr id="23555" name="Text Box 3"/>
          <p:cNvSpPr txBox="1">
            <a:spLocks noChangeArrowheads="1"/>
          </p:cNvSpPr>
          <p:nvPr/>
        </p:nvSpPr>
        <p:spPr bwMode="auto">
          <a:xfrm>
            <a:off x="5638800" y="5105400"/>
            <a:ext cx="2438400" cy="482600"/>
          </a:xfrm>
          <a:prstGeom prst="rect">
            <a:avLst/>
          </a:prstGeom>
          <a:solidFill>
            <a:srgbClr val="FFCCCC"/>
          </a:solidFill>
          <a:ln w="25400">
            <a:solidFill>
              <a:schemeClr val="tx1"/>
            </a:solidFill>
            <a:miter lim="800000"/>
            <a:headEnd/>
            <a:tailEnd/>
          </a:ln>
          <a:effectLst/>
        </p:spPr>
        <p:txBody>
          <a:bodyPr>
            <a:spAutoFit/>
          </a:bodyPr>
          <a:lstStyle/>
          <a:p>
            <a:pPr algn="ctr" eaLnBrk="0" hangingPunct="0">
              <a:spcBef>
                <a:spcPct val="50000"/>
              </a:spcBef>
            </a:pPr>
            <a:r>
              <a:rPr kumimoji="0" lang="lt-LT" noProof="1">
                <a:latin typeface="Times New Roman" pitchFamily="18" charset="0"/>
              </a:rPr>
              <a:t>ATASKAITA</a:t>
            </a:r>
          </a:p>
        </p:txBody>
      </p:sp>
      <p:sp>
        <p:nvSpPr>
          <p:cNvPr id="23556" name="Text Box 4"/>
          <p:cNvSpPr txBox="1">
            <a:spLocks noChangeArrowheads="1"/>
          </p:cNvSpPr>
          <p:nvPr/>
        </p:nvSpPr>
        <p:spPr bwMode="auto">
          <a:xfrm>
            <a:off x="4724400" y="333375"/>
            <a:ext cx="4419600" cy="366713"/>
          </a:xfrm>
          <a:prstGeom prst="rect">
            <a:avLst/>
          </a:prstGeom>
          <a:noFill/>
          <a:ln w="9525">
            <a:noFill/>
            <a:miter lim="800000"/>
            <a:headEnd/>
            <a:tailEnd/>
          </a:ln>
          <a:effectLst/>
        </p:spPr>
        <p:txBody>
          <a:bodyPr>
            <a:spAutoFit/>
          </a:bodyPr>
          <a:lstStyle/>
          <a:p>
            <a:pPr algn="r" eaLnBrk="0" hangingPunct="0">
              <a:spcBef>
                <a:spcPct val="50000"/>
              </a:spcBef>
            </a:pPr>
            <a:r>
              <a:rPr kumimoji="0" lang="lt-LT" sz="1800" noProof="1">
                <a:solidFill>
                  <a:schemeClr val="folHlink"/>
                </a:solidFill>
                <a:latin typeface="Times New Roman" pitchFamily="18" charset="0"/>
              </a:rPr>
              <a:t>© David H. Hargreaves, David Hopkins</a:t>
            </a:r>
          </a:p>
        </p:txBody>
      </p:sp>
      <p:sp>
        <p:nvSpPr>
          <p:cNvPr id="23557" name="Text Box 5"/>
          <p:cNvSpPr txBox="1">
            <a:spLocks noChangeArrowheads="1"/>
          </p:cNvSpPr>
          <p:nvPr/>
        </p:nvSpPr>
        <p:spPr bwMode="auto">
          <a:xfrm>
            <a:off x="2667000" y="5943600"/>
            <a:ext cx="1828800" cy="520700"/>
          </a:xfrm>
          <a:prstGeom prst="rect">
            <a:avLst/>
          </a:prstGeom>
          <a:solidFill>
            <a:srgbClr val="A50B5C"/>
          </a:solidFill>
          <a:ln w="63500" cmpd="dbl">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FFFF"/>
                </a:solidFill>
                <a:latin typeface="Times New Roman" pitchFamily="18" charset="0"/>
              </a:rPr>
              <a:t>PRADŽIA</a:t>
            </a:r>
            <a:endParaRPr kumimoji="0" lang="lt-LT" noProof="1">
              <a:latin typeface="Times New Roman" pitchFamily="18" charset="0"/>
            </a:endParaRPr>
          </a:p>
        </p:txBody>
      </p:sp>
      <p:sp>
        <p:nvSpPr>
          <p:cNvPr id="23558" name="Text Box 6"/>
          <p:cNvSpPr txBox="1">
            <a:spLocks noChangeArrowheads="1"/>
          </p:cNvSpPr>
          <p:nvPr/>
        </p:nvSpPr>
        <p:spPr bwMode="auto">
          <a:xfrm>
            <a:off x="152400" y="762000"/>
            <a:ext cx="2819400" cy="1212850"/>
          </a:xfrm>
          <a:prstGeom prst="rect">
            <a:avLst/>
          </a:prstGeom>
          <a:solidFill>
            <a:srgbClr val="A50B5C"/>
          </a:solidFill>
          <a:ln w="25400">
            <a:solidFill>
              <a:srgbClr val="A50B5C"/>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veiksmų planai, taikiniai, uždaviniai ir sėkmės kriterijai</a:t>
            </a:r>
          </a:p>
        </p:txBody>
      </p:sp>
      <p:sp>
        <p:nvSpPr>
          <p:cNvPr id="23559" name="Text Box 7"/>
          <p:cNvSpPr txBox="1">
            <a:spLocks noChangeArrowheads="1"/>
          </p:cNvSpPr>
          <p:nvPr/>
        </p:nvSpPr>
        <p:spPr bwMode="auto">
          <a:xfrm>
            <a:off x="304800" y="3886200"/>
            <a:ext cx="2133600" cy="847725"/>
          </a:xfrm>
          <a:prstGeom prst="rect">
            <a:avLst/>
          </a:prstGeom>
          <a:solidFill>
            <a:srgbClr val="FFCCCC"/>
          </a:solidFill>
          <a:ln w="25400">
            <a:solidFill>
              <a:schemeClr val="tx1"/>
            </a:solidFill>
            <a:miter lim="800000"/>
            <a:headEnd/>
            <a:tailEnd/>
          </a:ln>
          <a:effectLst/>
        </p:spPr>
        <p:txBody>
          <a:bodyPr>
            <a:spAutoFit/>
          </a:bodyPr>
          <a:lstStyle/>
          <a:p>
            <a:pPr algn="ctr" eaLnBrk="0" hangingPunct="0">
              <a:spcBef>
                <a:spcPct val="50000"/>
              </a:spcBef>
            </a:pPr>
            <a:r>
              <a:rPr kumimoji="0" lang="lt-LT" noProof="1">
                <a:latin typeface="Times New Roman" pitchFamily="18" charset="0"/>
              </a:rPr>
              <a:t>PLANO SUDARYMAS</a:t>
            </a:r>
          </a:p>
        </p:txBody>
      </p:sp>
      <p:sp>
        <p:nvSpPr>
          <p:cNvPr id="23560" name="Text Box 8"/>
          <p:cNvSpPr txBox="1">
            <a:spLocks noChangeArrowheads="1"/>
          </p:cNvSpPr>
          <p:nvPr/>
        </p:nvSpPr>
        <p:spPr bwMode="auto">
          <a:xfrm>
            <a:off x="2514600" y="5181600"/>
            <a:ext cx="2209800" cy="482600"/>
          </a:xfrm>
          <a:prstGeom prst="rect">
            <a:avLst/>
          </a:prstGeom>
          <a:solidFill>
            <a:srgbClr val="FFCCCC"/>
          </a:solidFill>
          <a:ln w="25400">
            <a:solidFill>
              <a:schemeClr val="tx1"/>
            </a:solidFill>
            <a:miter lim="800000"/>
            <a:headEnd/>
            <a:tailEnd/>
          </a:ln>
          <a:effectLst/>
        </p:spPr>
        <p:txBody>
          <a:bodyPr>
            <a:spAutoFit/>
          </a:bodyPr>
          <a:lstStyle/>
          <a:p>
            <a:pPr algn="ctr" eaLnBrk="0" hangingPunct="0">
              <a:spcBef>
                <a:spcPct val="50000"/>
              </a:spcBef>
            </a:pPr>
            <a:r>
              <a:rPr kumimoji="0" lang="lt-LT">
                <a:latin typeface="Times New Roman" pitchFamily="18" charset="0"/>
              </a:rPr>
              <a:t> </a:t>
            </a:r>
            <a:r>
              <a:rPr kumimoji="0" lang="lt-LT" sz="2000">
                <a:latin typeface="Times New Roman" pitchFamily="18" charset="0"/>
              </a:rPr>
              <a:t>ĮSIVERTINIMAS</a:t>
            </a:r>
            <a:endParaRPr kumimoji="0" lang="lt-LT" sz="2000" noProof="1">
              <a:latin typeface="Times New Roman" pitchFamily="18" charset="0"/>
            </a:endParaRPr>
          </a:p>
        </p:txBody>
      </p:sp>
      <p:sp>
        <p:nvSpPr>
          <p:cNvPr id="23561" name="Rectangle 9"/>
          <p:cNvSpPr>
            <a:spLocks noChangeArrowheads="1"/>
          </p:cNvSpPr>
          <p:nvPr/>
        </p:nvSpPr>
        <p:spPr bwMode="auto">
          <a:xfrm>
            <a:off x="4267200" y="1143000"/>
            <a:ext cx="2971800" cy="685800"/>
          </a:xfrm>
          <a:prstGeom prst="rect">
            <a:avLst/>
          </a:prstGeom>
          <a:solidFill>
            <a:srgbClr val="FFCCCC"/>
          </a:solidFill>
          <a:ln w="127000">
            <a:solidFill>
              <a:schemeClr val="tx1"/>
            </a:solidFill>
            <a:miter lim="800000"/>
            <a:headEnd/>
            <a:tailEnd/>
          </a:ln>
          <a:effectLst/>
        </p:spPr>
        <p:txBody>
          <a:bodyPr anchor="ctr">
            <a:spAutoFit/>
          </a:bodyPr>
          <a:lstStyle/>
          <a:p>
            <a:endParaRPr lang="lt-LT"/>
          </a:p>
        </p:txBody>
      </p:sp>
      <p:sp>
        <p:nvSpPr>
          <p:cNvPr id="23562" name="AutoShape 10"/>
          <p:cNvSpPr>
            <a:spLocks noChangeArrowheads="1"/>
          </p:cNvSpPr>
          <p:nvPr/>
        </p:nvSpPr>
        <p:spPr bwMode="auto">
          <a:xfrm>
            <a:off x="3429000" y="5557838"/>
            <a:ext cx="381000" cy="509587"/>
          </a:xfrm>
          <a:prstGeom prst="upArrow">
            <a:avLst>
              <a:gd name="adj1" fmla="val 50000"/>
              <a:gd name="adj2" fmla="val 33437"/>
            </a:avLst>
          </a:prstGeom>
          <a:solidFill>
            <a:schemeClr val="tx1"/>
          </a:solidFill>
          <a:ln w="9525">
            <a:noFill/>
            <a:miter lim="800000"/>
            <a:headEnd/>
            <a:tailEnd/>
          </a:ln>
          <a:effectLst/>
        </p:spPr>
        <p:txBody>
          <a:bodyPr anchor="ctr">
            <a:spAutoFit/>
          </a:bodyPr>
          <a:lstStyle/>
          <a:p>
            <a:pPr algn="ctr"/>
            <a:endParaRPr kumimoji="0" lang="en-US">
              <a:latin typeface="Times New Roman" pitchFamily="18" charset="0"/>
            </a:endParaRPr>
          </a:p>
        </p:txBody>
      </p:sp>
      <p:sp>
        <p:nvSpPr>
          <p:cNvPr id="23563" name="Line 11"/>
          <p:cNvSpPr>
            <a:spLocks noChangeShapeType="1"/>
          </p:cNvSpPr>
          <p:nvPr/>
        </p:nvSpPr>
        <p:spPr bwMode="auto">
          <a:xfrm>
            <a:off x="6781800" y="4648200"/>
            <a:ext cx="1588" cy="457200"/>
          </a:xfrm>
          <a:prstGeom prst="line">
            <a:avLst/>
          </a:prstGeom>
          <a:noFill/>
          <a:ln w="127000">
            <a:solidFill>
              <a:schemeClr val="tx1"/>
            </a:solidFill>
            <a:round/>
            <a:headEnd/>
            <a:tailEnd/>
          </a:ln>
          <a:effectLst/>
        </p:spPr>
        <p:txBody>
          <a:bodyPr anchor="ctr">
            <a:spAutoFit/>
          </a:bodyPr>
          <a:lstStyle/>
          <a:p>
            <a:endParaRPr lang="lt-LT"/>
          </a:p>
        </p:txBody>
      </p:sp>
      <p:sp>
        <p:nvSpPr>
          <p:cNvPr id="23564" name="Rectangle 12"/>
          <p:cNvSpPr>
            <a:spLocks noChangeArrowheads="1"/>
          </p:cNvSpPr>
          <p:nvPr/>
        </p:nvSpPr>
        <p:spPr bwMode="auto">
          <a:xfrm>
            <a:off x="4800600" y="1524000"/>
            <a:ext cx="2057400" cy="2667000"/>
          </a:xfrm>
          <a:prstGeom prst="rect">
            <a:avLst/>
          </a:prstGeom>
          <a:solidFill>
            <a:srgbClr val="FFCCCC"/>
          </a:solidFill>
          <a:ln w="9525">
            <a:noFill/>
            <a:miter lim="800000"/>
            <a:headEnd/>
            <a:tailEnd/>
          </a:ln>
          <a:effectLst/>
        </p:spPr>
        <p:txBody>
          <a:bodyPr anchor="ctr">
            <a:spAutoFit/>
          </a:bodyPr>
          <a:lstStyle/>
          <a:p>
            <a:endParaRPr lang="lt-LT"/>
          </a:p>
        </p:txBody>
      </p:sp>
      <p:sp>
        <p:nvSpPr>
          <p:cNvPr id="23565" name="Line 13"/>
          <p:cNvSpPr>
            <a:spLocks noChangeShapeType="1"/>
          </p:cNvSpPr>
          <p:nvPr/>
        </p:nvSpPr>
        <p:spPr bwMode="auto">
          <a:xfrm>
            <a:off x="7239000" y="1828800"/>
            <a:ext cx="1588" cy="1828800"/>
          </a:xfrm>
          <a:prstGeom prst="line">
            <a:avLst/>
          </a:prstGeom>
          <a:noFill/>
          <a:ln w="127000">
            <a:solidFill>
              <a:schemeClr val="tx1"/>
            </a:solidFill>
            <a:prstDash val="sysDot"/>
            <a:round/>
            <a:headEnd/>
            <a:tailEnd/>
          </a:ln>
          <a:effectLst/>
        </p:spPr>
        <p:txBody>
          <a:bodyPr anchor="ctr">
            <a:spAutoFit/>
          </a:bodyPr>
          <a:lstStyle/>
          <a:p>
            <a:endParaRPr lang="lt-LT"/>
          </a:p>
        </p:txBody>
      </p:sp>
      <p:sp>
        <p:nvSpPr>
          <p:cNvPr id="23566" name="Text Box 14"/>
          <p:cNvSpPr txBox="1">
            <a:spLocks noChangeArrowheads="1"/>
          </p:cNvSpPr>
          <p:nvPr/>
        </p:nvSpPr>
        <p:spPr bwMode="auto">
          <a:xfrm>
            <a:off x="6248400" y="1447800"/>
            <a:ext cx="2286000" cy="482600"/>
          </a:xfrm>
          <a:prstGeom prst="rect">
            <a:avLst/>
          </a:prstGeom>
          <a:solidFill>
            <a:srgbClr val="FFCCCC"/>
          </a:solidFill>
          <a:ln w="25400">
            <a:solidFill>
              <a:schemeClr val="tx1"/>
            </a:solidFill>
            <a:miter lim="800000"/>
            <a:headEnd/>
            <a:tailEnd/>
          </a:ln>
          <a:effectLst/>
        </p:spPr>
        <p:txBody>
          <a:bodyPr>
            <a:spAutoFit/>
          </a:bodyPr>
          <a:lstStyle/>
          <a:p>
            <a:pPr algn="ctr" eaLnBrk="0" hangingPunct="0">
              <a:spcBef>
                <a:spcPct val="50000"/>
              </a:spcBef>
            </a:pPr>
            <a:r>
              <a:rPr kumimoji="0" lang="lt-LT" noProof="1">
                <a:latin typeface="Times New Roman" pitchFamily="18" charset="0"/>
              </a:rPr>
              <a:t>VERTINIMAS</a:t>
            </a:r>
          </a:p>
        </p:txBody>
      </p:sp>
      <p:sp>
        <p:nvSpPr>
          <p:cNvPr id="23567" name="Line 15"/>
          <p:cNvSpPr>
            <a:spLocks noChangeShapeType="1"/>
          </p:cNvSpPr>
          <p:nvPr/>
        </p:nvSpPr>
        <p:spPr bwMode="auto">
          <a:xfrm>
            <a:off x="4267200" y="2743200"/>
            <a:ext cx="1588" cy="381000"/>
          </a:xfrm>
          <a:prstGeom prst="line">
            <a:avLst/>
          </a:prstGeom>
          <a:noFill/>
          <a:ln w="127000">
            <a:solidFill>
              <a:schemeClr val="tx1"/>
            </a:solidFill>
            <a:prstDash val="sysDot"/>
            <a:round/>
            <a:headEnd/>
            <a:tailEnd/>
          </a:ln>
          <a:effectLst/>
        </p:spPr>
        <p:txBody>
          <a:bodyPr anchor="ctr">
            <a:spAutoFit/>
          </a:bodyPr>
          <a:lstStyle/>
          <a:p>
            <a:endParaRPr lang="lt-LT"/>
          </a:p>
        </p:txBody>
      </p:sp>
      <p:sp>
        <p:nvSpPr>
          <p:cNvPr id="23568" name="Line 16"/>
          <p:cNvSpPr>
            <a:spLocks noChangeShapeType="1"/>
          </p:cNvSpPr>
          <p:nvPr/>
        </p:nvSpPr>
        <p:spPr bwMode="auto">
          <a:xfrm>
            <a:off x="4267200" y="1905000"/>
            <a:ext cx="1588" cy="457200"/>
          </a:xfrm>
          <a:prstGeom prst="line">
            <a:avLst/>
          </a:prstGeom>
          <a:noFill/>
          <a:ln w="114300" cmpd="dbl">
            <a:solidFill>
              <a:schemeClr val="tx1"/>
            </a:solidFill>
            <a:round/>
            <a:headEnd/>
            <a:tailEnd/>
          </a:ln>
          <a:effectLst/>
        </p:spPr>
        <p:txBody>
          <a:bodyPr wrap="none" anchor="ctr">
            <a:spAutoFit/>
          </a:bodyPr>
          <a:lstStyle/>
          <a:p>
            <a:endParaRPr lang="lt-LT"/>
          </a:p>
        </p:txBody>
      </p:sp>
      <p:sp>
        <p:nvSpPr>
          <p:cNvPr id="23569" name="Text Box 17"/>
          <p:cNvSpPr txBox="1">
            <a:spLocks noChangeArrowheads="1"/>
          </p:cNvSpPr>
          <p:nvPr/>
        </p:nvSpPr>
        <p:spPr bwMode="auto">
          <a:xfrm>
            <a:off x="3048000" y="1447800"/>
            <a:ext cx="2743200" cy="482600"/>
          </a:xfrm>
          <a:prstGeom prst="rect">
            <a:avLst/>
          </a:prstGeom>
          <a:solidFill>
            <a:srgbClr val="FFCCCC"/>
          </a:solidFill>
          <a:ln w="25400">
            <a:solidFill>
              <a:schemeClr val="tx1"/>
            </a:solidFill>
            <a:miter lim="800000"/>
            <a:headEnd/>
            <a:tailEnd/>
          </a:ln>
          <a:effectLst/>
        </p:spPr>
        <p:txBody>
          <a:bodyPr>
            <a:spAutoFit/>
          </a:bodyPr>
          <a:lstStyle/>
          <a:p>
            <a:pPr algn="ctr" eaLnBrk="0" hangingPunct="0">
              <a:spcBef>
                <a:spcPct val="50000"/>
              </a:spcBef>
            </a:pPr>
            <a:r>
              <a:rPr kumimoji="0" lang="lt-LT">
                <a:latin typeface="Times New Roman" pitchFamily="18" charset="0"/>
              </a:rPr>
              <a:t>ĮGYVENDINIMAS</a:t>
            </a:r>
            <a:endParaRPr kumimoji="0" lang="lt-LT" noProof="1">
              <a:latin typeface="Times New Roman" pitchFamily="18" charset="0"/>
            </a:endParaRPr>
          </a:p>
        </p:txBody>
      </p:sp>
      <p:sp>
        <p:nvSpPr>
          <p:cNvPr id="23570" name="Line 18"/>
          <p:cNvSpPr>
            <a:spLocks noChangeShapeType="1"/>
          </p:cNvSpPr>
          <p:nvPr/>
        </p:nvSpPr>
        <p:spPr bwMode="auto">
          <a:xfrm>
            <a:off x="5562600" y="2438400"/>
            <a:ext cx="762000" cy="457200"/>
          </a:xfrm>
          <a:prstGeom prst="line">
            <a:avLst/>
          </a:prstGeom>
          <a:noFill/>
          <a:ln w="114300" cmpd="dbl">
            <a:solidFill>
              <a:schemeClr val="tx1"/>
            </a:solidFill>
            <a:round/>
            <a:headEnd/>
            <a:tailEnd/>
          </a:ln>
          <a:effectLst/>
        </p:spPr>
        <p:txBody>
          <a:bodyPr anchor="ctr">
            <a:spAutoFit/>
          </a:bodyPr>
          <a:lstStyle/>
          <a:p>
            <a:endParaRPr lang="lt-LT"/>
          </a:p>
        </p:txBody>
      </p:sp>
      <p:sp>
        <p:nvSpPr>
          <p:cNvPr id="23571" name="Line 19"/>
          <p:cNvSpPr>
            <a:spLocks noChangeShapeType="1"/>
          </p:cNvSpPr>
          <p:nvPr/>
        </p:nvSpPr>
        <p:spPr bwMode="auto">
          <a:xfrm flipH="1">
            <a:off x="5638800" y="2971800"/>
            <a:ext cx="685800" cy="381000"/>
          </a:xfrm>
          <a:prstGeom prst="line">
            <a:avLst/>
          </a:prstGeom>
          <a:noFill/>
          <a:ln w="114300" cmpd="dbl">
            <a:solidFill>
              <a:schemeClr val="tx1"/>
            </a:solidFill>
            <a:round/>
            <a:headEnd/>
            <a:tailEnd/>
          </a:ln>
          <a:effectLst/>
        </p:spPr>
        <p:txBody>
          <a:bodyPr anchor="ctr">
            <a:spAutoFit/>
          </a:bodyPr>
          <a:lstStyle/>
          <a:p>
            <a:endParaRPr lang="lt-LT"/>
          </a:p>
        </p:txBody>
      </p:sp>
      <p:sp>
        <p:nvSpPr>
          <p:cNvPr id="23572" name="Line 20"/>
          <p:cNvSpPr>
            <a:spLocks noChangeShapeType="1"/>
          </p:cNvSpPr>
          <p:nvPr/>
        </p:nvSpPr>
        <p:spPr bwMode="auto">
          <a:xfrm>
            <a:off x="5715000" y="3352800"/>
            <a:ext cx="609600" cy="457200"/>
          </a:xfrm>
          <a:prstGeom prst="line">
            <a:avLst/>
          </a:prstGeom>
          <a:noFill/>
          <a:ln w="114300" cmpd="dbl">
            <a:solidFill>
              <a:schemeClr val="tx1"/>
            </a:solidFill>
            <a:round/>
            <a:headEnd/>
            <a:tailEnd/>
          </a:ln>
          <a:effectLst/>
        </p:spPr>
        <p:txBody>
          <a:bodyPr anchor="ctr">
            <a:spAutoFit/>
          </a:bodyPr>
          <a:lstStyle/>
          <a:p>
            <a:endParaRPr lang="lt-LT"/>
          </a:p>
        </p:txBody>
      </p:sp>
      <p:sp>
        <p:nvSpPr>
          <p:cNvPr id="23573" name="Line 21"/>
          <p:cNvSpPr>
            <a:spLocks noChangeShapeType="1"/>
          </p:cNvSpPr>
          <p:nvPr/>
        </p:nvSpPr>
        <p:spPr bwMode="auto">
          <a:xfrm>
            <a:off x="6781800" y="3962400"/>
            <a:ext cx="1588" cy="304800"/>
          </a:xfrm>
          <a:prstGeom prst="line">
            <a:avLst/>
          </a:prstGeom>
          <a:noFill/>
          <a:ln w="114300" cmpd="dbl">
            <a:solidFill>
              <a:schemeClr val="tx1"/>
            </a:solidFill>
            <a:round/>
            <a:headEnd/>
            <a:tailEnd/>
          </a:ln>
          <a:effectLst/>
        </p:spPr>
        <p:txBody>
          <a:bodyPr wrap="none" anchor="ctr">
            <a:spAutoFit/>
          </a:bodyPr>
          <a:lstStyle/>
          <a:p>
            <a:endParaRPr lang="lt-LT"/>
          </a:p>
        </p:txBody>
      </p:sp>
      <p:sp>
        <p:nvSpPr>
          <p:cNvPr id="23574" name="Text Box 22"/>
          <p:cNvSpPr txBox="1">
            <a:spLocks noChangeArrowheads="1"/>
          </p:cNvSpPr>
          <p:nvPr/>
        </p:nvSpPr>
        <p:spPr bwMode="auto">
          <a:xfrm>
            <a:off x="3048000" y="2286000"/>
            <a:ext cx="2743200" cy="482600"/>
          </a:xfrm>
          <a:prstGeom prst="rect">
            <a:avLst/>
          </a:prstGeom>
          <a:solidFill>
            <a:srgbClr val="A50B5C"/>
          </a:solidFill>
          <a:ln w="25400">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laikytis susitarimų</a:t>
            </a:r>
          </a:p>
        </p:txBody>
      </p:sp>
      <p:sp>
        <p:nvSpPr>
          <p:cNvPr id="23575" name="Text Box 23"/>
          <p:cNvSpPr txBox="1">
            <a:spLocks noChangeArrowheads="1"/>
          </p:cNvSpPr>
          <p:nvPr/>
        </p:nvSpPr>
        <p:spPr bwMode="auto">
          <a:xfrm>
            <a:off x="6084888" y="2636838"/>
            <a:ext cx="2438400" cy="482600"/>
          </a:xfrm>
          <a:prstGeom prst="rect">
            <a:avLst/>
          </a:prstGeom>
          <a:solidFill>
            <a:srgbClr val="A50B5C"/>
          </a:solidFill>
          <a:ln w="25400">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matuoti pažangą</a:t>
            </a:r>
          </a:p>
        </p:txBody>
      </p:sp>
      <p:sp>
        <p:nvSpPr>
          <p:cNvPr id="23576" name="Text Box 24"/>
          <p:cNvSpPr txBox="1">
            <a:spLocks noChangeArrowheads="1"/>
          </p:cNvSpPr>
          <p:nvPr/>
        </p:nvSpPr>
        <p:spPr bwMode="auto">
          <a:xfrm>
            <a:off x="3048000" y="3124200"/>
            <a:ext cx="2743200" cy="482600"/>
          </a:xfrm>
          <a:prstGeom prst="rect">
            <a:avLst/>
          </a:prstGeom>
          <a:solidFill>
            <a:srgbClr val="A50B5C"/>
          </a:solidFill>
          <a:ln w="25400">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spręsti problemas</a:t>
            </a:r>
          </a:p>
        </p:txBody>
      </p:sp>
      <p:sp>
        <p:nvSpPr>
          <p:cNvPr id="23577" name="Text Box 25"/>
          <p:cNvSpPr txBox="1">
            <a:spLocks noChangeArrowheads="1"/>
          </p:cNvSpPr>
          <p:nvPr/>
        </p:nvSpPr>
        <p:spPr bwMode="auto">
          <a:xfrm>
            <a:off x="6248400" y="3505200"/>
            <a:ext cx="2286000" cy="482600"/>
          </a:xfrm>
          <a:prstGeom prst="rect">
            <a:avLst/>
          </a:prstGeom>
          <a:solidFill>
            <a:srgbClr val="A50B5C"/>
          </a:solidFill>
          <a:ln w="25400">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matuoti sėkmę</a:t>
            </a:r>
          </a:p>
        </p:txBody>
      </p:sp>
      <p:sp>
        <p:nvSpPr>
          <p:cNvPr id="23578" name="Text Box 26"/>
          <p:cNvSpPr txBox="1">
            <a:spLocks noChangeArrowheads="1"/>
          </p:cNvSpPr>
          <p:nvPr/>
        </p:nvSpPr>
        <p:spPr bwMode="auto">
          <a:xfrm>
            <a:off x="5638800" y="4191000"/>
            <a:ext cx="2362200" cy="482600"/>
          </a:xfrm>
          <a:prstGeom prst="rect">
            <a:avLst/>
          </a:prstGeom>
          <a:solidFill>
            <a:srgbClr val="A50B5C"/>
          </a:solidFill>
          <a:ln w="25400">
            <a:solidFill>
              <a:schemeClr val="tx1"/>
            </a:solidFill>
            <a:miter lim="800000"/>
            <a:headEnd/>
            <a:tailEnd/>
          </a:ln>
          <a:effectLst/>
        </p:spPr>
        <p:txBody>
          <a:bodyPr>
            <a:spAutoFit/>
          </a:bodyPr>
          <a:lstStyle/>
          <a:p>
            <a:pPr algn="ctr" eaLnBrk="0" hangingPunct="0">
              <a:spcBef>
                <a:spcPct val="50000"/>
              </a:spcBef>
            </a:pPr>
            <a:r>
              <a:rPr kumimoji="0" lang="lt-LT" b="1" noProof="1">
                <a:solidFill>
                  <a:srgbClr val="FFCCCC"/>
                </a:solidFill>
                <a:latin typeface="Times New Roman" pitchFamily="18" charset="0"/>
              </a:rPr>
              <a:t>padaryti išvadas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04664"/>
            <a:ext cx="8229600" cy="6453336"/>
          </a:xfrm>
        </p:spPr>
        <p:txBody>
          <a:bodyPr>
            <a:normAutofit fontScale="47500" lnSpcReduction="20000"/>
          </a:bodyPr>
          <a:lstStyle/>
          <a:p>
            <a:pPr>
              <a:buNone/>
            </a:pPr>
            <a:endParaRPr lang="lt-LT" b="1" dirty="0" smtClean="0"/>
          </a:p>
          <a:p>
            <a:pPr>
              <a:buNone/>
            </a:pPr>
            <a:r>
              <a:rPr lang="lt-LT" b="1" dirty="0" smtClean="0"/>
              <a:t>2017-2021 m gimnazijos strategija</a:t>
            </a:r>
          </a:p>
          <a:p>
            <a:pPr>
              <a:buNone/>
            </a:pPr>
            <a:r>
              <a:rPr lang="x-none" b="1" smtClean="0"/>
              <a:t>Gimnazijos filosofija</a:t>
            </a:r>
            <a:endParaRPr lang="lt-LT" b="1" dirty="0" smtClean="0"/>
          </a:p>
          <a:p>
            <a:pPr>
              <a:buNone/>
            </a:pPr>
            <a:r>
              <a:rPr lang="lt-LT" dirty="0" smtClean="0"/>
              <a:t> </a:t>
            </a:r>
          </a:p>
          <a:p>
            <a:pPr>
              <a:buNone/>
            </a:pPr>
            <a:r>
              <a:rPr lang="lt-LT" dirty="0" smtClean="0"/>
              <a:t>Atėjai, kad rodytume Tau kelią. Kad pažintum žemę, kuri Tave peni ir nešioja, namus, kuriuose gyveni, duoną, kurią valgai.</a:t>
            </a:r>
          </a:p>
          <a:p>
            <a:pPr>
              <a:buNone/>
            </a:pPr>
            <a:r>
              <a:rPr lang="lt-LT" dirty="0" smtClean="0"/>
              <a:t>Atėjai, kad išmokytume Tave pažinti ir suprasti šalia esantį žmogų, kad suvoktumei, kaip svarbu gerbti save ir kitus.</a:t>
            </a:r>
          </a:p>
          <a:p>
            <a:pPr>
              <a:buNone/>
            </a:pPr>
            <a:r>
              <a:rPr lang="lt-LT" dirty="0" smtClean="0"/>
              <a:t>Atėjai, kad padėtume tapti pareigingu, mokančiu kurti ir išsaugoti gyvenimą.</a:t>
            </a:r>
          </a:p>
          <a:p>
            <a:pPr>
              <a:buNone/>
            </a:pPr>
            <a:r>
              <a:rPr lang="lt-LT" dirty="0" smtClean="0"/>
              <a:t> </a:t>
            </a:r>
          </a:p>
          <a:p>
            <a:pPr>
              <a:buNone/>
            </a:pPr>
            <a:r>
              <a:rPr lang="x-none" b="1" smtClean="0"/>
              <a:t>Gimnazijos vizija</a:t>
            </a:r>
            <a:endParaRPr lang="lt-LT" b="1" dirty="0" smtClean="0"/>
          </a:p>
          <a:p>
            <a:pPr>
              <a:buNone/>
            </a:pPr>
            <a:r>
              <a:rPr lang="lt-LT" b="1" dirty="0" smtClean="0"/>
              <a:t> </a:t>
            </a:r>
            <a:endParaRPr lang="lt-LT" dirty="0" smtClean="0"/>
          </a:p>
          <a:p>
            <a:pPr>
              <a:buNone/>
            </a:pPr>
            <a:r>
              <a:rPr lang="lt-LT" b="1" dirty="0" smtClean="0"/>
              <a:t>Gera, pokyčiams atvira mokykla. </a:t>
            </a:r>
            <a:endParaRPr lang="lt-LT" dirty="0" smtClean="0"/>
          </a:p>
          <a:p>
            <a:pPr>
              <a:buNone/>
            </a:pPr>
            <a:r>
              <a:rPr lang="lt-LT" dirty="0" smtClean="0"/>
              <a:t>Šiuolaikiška, moderni, europinių standartų mokykla. </a:t>
            </a:r>
          </a:p>
          <a:p>
            <a:pPr>
              <a:buNone/>
            </a:pPr>
            <a:r>
              <a:rPr lang="lt-LT" dirty="0" smtClean="0"/>
              <a:t>Mokykla , kurioje vyksta nuoseklus, kokybiškas ir nenutrūkstamas ugdymas(</a:t>
            </a:r>
            <a:r>
              <a:rPr lang="lt-LT" dirty="0" err="1" smtClean="0"/>
              <a:t>is</a:t>
            </a:r>
            <a:r>
              <a:rPr lang="lt-LT" dirty="0" smtClean="0"/>
              <a:t>) dviem kalbomis. </a:t>
            </a:r>
          </a:p>
          <a:p>
            <a:pPr>
              <a:buNone/>
            </a:pPr>
            <a:r>
              <a:rPr lang="lt-LT" b="1" dirty="0" smtClean="0"/>
              <a:t> </a:t>
            </a:r>
            <a:endParaRPr lang="lt-LT" dirty="0" smtClean="0"/>
          </a:p>
          <a:p>
            <a:pPr>
              <a:buNone/>
            </a:pPr>
            <a:r>
              <a:rPr lang="x-none" b="1" smtClean="0"/>
              <a:t>Gimnazijos misija</a:t>
            </a:r>
            <a:endParaRPr lang="lt-LT" b="1" dirty="0" smtClean="0"/>
          </a:p>
          <a:p>
            <a:pPr>
              <a:buNone/>
            </a:pPr>
            <a:r>
              <a:rPr lang="lt-LT" b="1" dirty="0" smtClean="0"/>
              <a:t> </a:t>
            </a:r>
            <a:endParaRPr lang="lt-LT" dirty="0" smtClean="0"/>
          </a:p>
          <a:p>
            <a:pPr>
              <a:buNone/>
            </a:pPr>
            <a:r>
              <a:rPr lang="lt-LT" b="1" dirty="0" smtClean="0"/>
              <a:t>Puoselėti</a:t>
            </a:r>
            <a:r>
              <a:rPr lang="lt-LT" dirty="0" smtClean="0"/>
              <a:t> tautinę kultūrą, pilietiškumą, pozityvias gyvenimo vertybes</a:t>
            </a:r>
            <a:r>
              <a:rPr lang="lt-LT" b="1" dirty="0" smtClean="0"/>
              <a:t>, kurti</a:t>
            </a:r>
            <a:r>
              <a:rPr lang="lt-LT" dirty="0" smtClean="0"/>
              <a:t> saugią ir sveiką aplinką, </a:t>
            </a:r>
            <a:r>
              <a:rPr lang="lt-LT" b="1" dirty="0" smtClean="0"/>
              <a:t>ugdyti </a:t>
            </a:r>
            <a:r>
              <a:rPr lang="lt-LT" dirty="0" smtClean="0"/>
              <a:t>bendrąsias kompetencijas, atsižvelgiant į kiekvieno mokinio poreikius, asmenybės brandą ir ateities lūkesčius, </a:t>
            </a:r>
            <a:r>
              <a:rPr lang="lt-LT" b="1" dirty="0" smtClean="0"/>
              <a:t>skatinti</a:t>
            </a:r>
            <a:r>
              <a:rPr lang="lt-LT" dirty="0" smtClean="0"/>
              <a:t> kūrybišką ir laisvą mąstymą.</a:t>
            </a:r>
          </a:p>
          <a:p>
            <a:pPr>
              <a:buNone/>
            </a:pPr>
            <a:r>
              <a:rPr lang="x-none" b="1" smtClean="0"/>
              <a:t> </a:t>
            </a:r>
            <a:endParaRPr lang="lt-LT" b="1" dirty="0" smtClean="0"/>
          </a:p>
          <a:p>
            <a:pPr>
              <a:buNone/>
            </a:pPr>
            <a:r>
              <a:rPr lang="x-none" b="1" smtClean="0"/>
              <a:t>Gimnazijos vertybės</a:t>
            </a:r>
            <a:endParaRPr lang="lt-LT" b="1" dirty="0" smtClean="0"/>
          </a:p>
          <a:p>
            <a:pPr>
              <a:buNone/>
            </a:pPr>
            <a:r>
              <a:rPr lang="x-none" b="1" smtClean="0"/>
              <a:t> </a:t>
            </a:r>
            <a:endParaRPr lang="lt-LT" b="1" dirty="0" smtClean="0"/>
          </a:p>
          <a:p>
            <a:pPr lvl="0">
              <a:buFont typeface="Wingdings" pitchFamily="2" charset="2"/>
              <a:buChar char="ü"/>
            </a:pPr>
            <a:r>
              <a:rPr lang="lt-LT" dirty="0" smtClean="0"/>
              <a:t>Lyderystė </a:t>
            </a:r>
          </a:p>
          <a:p>
            <a:pPr lvl="0">
              <a:buFont typeface="Wingdings" pitchFamily="2" charset="2"/>
              <a:buChar char="ü"/>
            </a:pPr>
            <a:r>
              <a:rPr lang="lt-LT" dirty="0" smtClean="0"/>
              <a:t>Mokymo(si) motyvacija (motyvavimas mokytis ir motyvacija mokyti)</a:t>
            </a:r>
          </a:p>
          <a:p>
            <a:pPr lvl="0">
              <a:buFont typeface="Wingdings" pitchFamily="2" charset="2"/>
              <a:buChar char="ü"/>
            </a:pPr>
            <a:r>
              <a:rPr lang="lt-LT" dirty="0" smtClean="0"/>
              <a:t>Kūrybiškumas ir saviraiška.  </a:t>
            </a:r>
          </a:p>
          <a:p>
            <a:pPr lvl="0">
              <a:buFont typeface="Wingdings" pitchFamily="2" charset="2"/>
              <a:buChar char="ü"/>
            </a:pPr>
            <a:r>
              <a:rPr lang="lt-LT" dirty="0" smtClean="0"/>
              <a:t>Bendradarbiavimas ir bendruomeniškumas</a:t>
            </a:r>
          </a:p>
          <a:p>
            <a:pPr lvl="0">
              <a:buFont typeface="Wingdings" pitchFamily="2" charset="2"/>
              <a:buChar char="ü"/>
            </a:pPr>
            <a:r>
              <a:rPr lang="lt-LT" dirty="0" smtClean="0"/>
              <a:t>Kritinis mąstymas.</a:t>
            </a:r>
          </a:p>
          <a:p>
            <a:pPr lvl="0">
              <a:buFont typeface="Wingdings" pitchFamily="2" charset="2"/>
              <a:buChar char="ü"/>
            </a:pPr>
            <a:r>
              <a:rPr lang="lt-LT" dirty="0" err="1" smtClean="0"/>
              <a:t>Tarpdalykinė</a:t>
            </a:r>
            <a:r>
              <a:rPr lang="lt-LT" dirty="0" smtClean="0"/>
              <a:t> integracija</a:t>
            </a:r>
          </a:p>
          <a:p>
            <a:pPr lvl="0">
              <a:buFont typeface="Wingdings" pitchFamily="2" charset="2"/>
              <a:buChar char="ü"/>
            </a:pPr>
            <a:r>
              <a:rPr lang="lt-LT" dirty="0" smtClean="0"/>
              <a:t>Asmenins tobulėjimas</a:t>
            </a:r>
          </a:p>
          <a:p>
            <a:pPr>
              <a:buFont typeface="Wingdings" pitchFamily="2" charset="2"/>
              <a:buChar char="ü"/>
            </a:pPr>
            <a:r>
              <a:rPr lang="lt-LT" dirty="0" smtClean="0"/>
              <a:t> </a:t>
            </a:r>
          </a:p>
          <a:p>
            <a:pPr>
              <a:buNone/>
            </a:pPr>
            <a:r>
              <a:rPr lang="lt-LT"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4437112"/>
            <a:ext cx="9144000" cy="2308324"/>
          </a:xfrm>
          <a:prstGeom prst="rect">
            <a:avLst/>
          </a:prstGeom>
          <a:noFill/>
        </p:spPr>
        <p:txBody>
          <a:bodyPr wrap="square" rtlCol="0">
            <a:spAutoFit/>
          </a:bodyPr>
          <a:lstStyle/>
          <a:p>
            <a:pPr algn="ctr"/>
            <a:r>
              <a:rPr lang="lt-LT" dirty="0" smtClean="0"/>
              <a:t>Rezultatai daugumą mokytojų tik iš dalies tenkina! Įsigaliojus naujai gimnazijos strategijai, pakilo bendruomenės narių lūkesčiai, ypač tai akivaizdu dėl asmeninės mokinio pažangos ir pasiekimų ir iš dalies asmenybės brandos.</a:t>
            </a:r>
          </a:p>
          <a:p>
            <a:pPr algn="ctr"/>
            <a:r>
              <a:rPr lang="lt-LT" dirty="0" smtClean="0"/>
              <a:t>Dermė (sąlyginė ?) su 2 sritimi: išsikelti tinkami ugdymo tikslai ir geras mokymosi organizavimas (?!), tačiau  per maži mokymosi lūkesčiai ir mokinių skatinimas, prastėjantis mokymasis ir tik iš dalies tinkamas vertinimas ugdant  (ypač mokinių įsivertinimas). Tai tiesioginė nuoroda į mokymosi organizavimą, mokytojų  kompetencijas ir nuolatinį profesinį tobulėjimą.</a:t>
            </a:r>
            <a:endParaRPr lang="lt-LT" dirty="0"/>
          </a:p>
        </p:txBody>
      </p:sp>
      <p:graphicFrame>
        <p:nvGraphicFramePr>
          <p:cNvPr id="4" name="Diagrama 3"/>
          <p:cNvGraphicFramePr/>
          <p:nvPr/>
        </p:nvGraphicFramePr>
        <p:xfrm>
          <a:off x="395536" y="260648"/>
          <a:ext cx="8496944"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nis">
  <a:themeElements>
    <a:clrScheme name="Urbanistinis">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ni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istini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470</TotalTime>
  <Words>786</Words>
  <Application>Microsoft Office PowerPoint</Application>
  <PresentationFormat>Demonstracija ekrane (4:3)</PresentationFormat>
  <Paragraphs>120</Paragraphs>
  <Slides>15</Slides>
  <Notes>0</Notes>
  <HiddenSlides>0</HiddenSlides>
  <MMClips>0</MMClips>
  <ScaleCrop>false</ScaleCrop>
  <HeadingPairs>
    <vt:vector size="4" baseType="variant">
      <vt:variant>
        <vt:lpstr>Tema</vt:lpstr>
      </vt:variant>
      <vt:variant>
        <vt:i4>1</vt:i4>
      </vt:variant>
      <vt:variant>
        <vt:lpstr>Skaidrių pavadinimai</vt:lpstr>
      </vt:variant>
      <vt:variant>
        <vt:i4>15</vt:i4>
      </vt:variant>
    </vt:vector>
  </HeadingPairs>
  <TitlesOfParts>
    <vt:vector size="16" baseType="lpstr">
      <vt:lpstr>Urbanistinis</vt:lpstr>
      <vt:lpstr>Mokyklos veiklos kokybės įsivertinimas (2017 m.)</vt:lpstr>
      <vt:lpstr>Įsivertinimas</vt:lpstr>
      <vt:lpstr>Vidaus veiklos kokybės įsivertinimas pagal Geros mokyklos koncepciją</vt:lpstr>
      <vt:lpstr>Gera mokykla!?</vt:lpstr>
      <vt:lpstr>VĮ modelis</vt:lpstr>
      <vt:lpstr>Pasiekimas –efektyvus veiklos kokybės įsivertinimo modelio panaudojimas</vt:lpstr>
      <vt:lpstr>Skaidrė 7</vt:lpstr>
      <vt:lpstr>Skaidrė 8</vt:lpstr>
      <vt:lpstr>Skaidrė 9</vt:lpstr>
      <vt:lpstr>Skaidrė 10</vt:lpstr>
      <vt:lpstr>Skaidrė 11</vt:lpstr>
      <vt:lpstr>Skaidrė 12</vt:lpstr>
      <vt:lpstr>Kas toliau?</vt:lpstr>
      <vt:lpstr>Skaidrė 14</vt:lpstr>
      <vt:lpstr>Skaidrė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Mokyklos veiklos kokybės įsivertinimas (2016 m.)</dc:title>
  <dc:creator>GrazinaR</dc:creator>
  <cp:lastModifiedBy>GrazinaR</cp:lastModifiedBy>
  <cp:revision>46</cp:revision>
  <dcterms:created xsi:type="dcterms:W3CDTF">2016-09-22T11:04:58Z</dcterms:created>
  <dcterms:modified xsi:type="dcterms:W3CDTF">2018-01-03T07:16:04Z</dcterms:modified>
</cp:coreProperties>
</file>